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46.svg" ContentType="image/svg+xml"/>
  <Override PartName="/ppt/media/image48.svg" ContentType="image/svg+xml"/>
  <Override PartName="/ppt/media/image51.svg" ContentType="image/svg+xml"/>
  <Override PartName="/ppt/media/image5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468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../media/image2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1.png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任意多边形 4"/>
          <p:cNvSpPr/>
          <p:nvPr userDrawn="1">
            <p:custDataLst>
              <p:tags r:id="rId4"/>
            </p:custDataLst>
          </p:nvPr>
        </p:nvSpPr>
        <p:spPr>
          <a:xfrm>
            <a:off x="1015999" y="0"/>
            <a:ext cx="1270635" cy="609600"/>
          </a:xfrm>
          <a:custGeom>
            <a:avLst/>
            <a:gdLst>
              <a:gd name="connisteX0" fmla="*/ 0 w 17638"/>
              <a:gd name="connsiteY0" fmla="*/ 0 h 8466"/>
              <a:gd name="connisteX1" fmla="*/ 1270001 w 17638"/>
              <a:gd name="connsiteY1" fmla="*/ 0 h 8466"/>
              <a:gd name="connisteX2" fmla="*/ 1270001 w 17638"/>
              <a:gd name="connsiteY2" fmla="*/ 406395 h 8466"/>
              <a:gd name="connisteX3" fmla="*/ 1066803 w 17638"/>
              <a:gd name="connsiteY3" fmla="*/ 609603 h 8466"/>
              <a:gd name="connisteX4" fmla="*/ 203197 w 17638"/>
              <a:gd name="connsiteY4" fmla="*/ 609603 h 8466"/>
              <a:gd name="connisteX5" fmla="*/ 0 w 17638"/>
              <a:gd name="connsiteY5" fmla="*/ 406395 h 8466"/>
              <a:gd name="connisteX6" fmla="*/ 0 w 17638"/>
              <a:gd name="connsiteY6" fmla="*/ 0 h 846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70001" h="609603">
                <a:moveTo>
                  <a:pt x="0" y="0"/>
                </a:moveTo>
                <a:lnTo>
                  <a:pt x="1270001" y="0"/>
                </a:lnTo>
                <a:lnTo>
                  <a:pt x="1270001" y="406396"/>
                </a:lnTo>
                <a:cubicBezTo>
                  <a:pt x="1270001" y="518620"/>
                  <a:pt x="1179027" y="609603"/>
                  <a:pt x="1066803" y="609603"/>
                </a:cubicBezTo>
                <a:lnTo>
                  <a:pt x="203198" y="609603"/>
                </a:lnTo>
                <a:cubicBezTo>
                  <a:pt x="90974" y="609603"/>
                  <a:pt x="0" y="518620"/>
                  <a:pt x="0" y="4063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3" hasCustomPrompt="1"/>
            <p:custDataLst>
              <p:tags r:id="rId8"/>
            </p:custDataLst>
          </p:nvPr>
        </p:nvSpPr>
        <p:spPr>
          <a:xfrm>
            <a:off x="1015999" y="2146298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1015999" y="2654302"/>
            <a:ext cx="9410703" cy="2095503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科技风年终总结汇报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5" hasCustomPrompt="1"/>
            <p:custDataLst>
              <p:tags r:id="rId10"/>
            </p:custDataLst>
          </p:nvPr>
        </p:nvSpPr>
        <p:spPr>
          <a:xfrm>
            <a:off x="1015999" y="5321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任意多边形 4"/>
          <p:cNvSpPr/>
          <p:nvPr userDrawn="1">
            <p:custDataLst>
              <p:tags r:id="rId2"/>
            </p:custDataLst>
          </p:nvPr>
        </p:nvSpPr>
        <p:spPr>
          <a:xfrm>
            <a:off x="10921996" y="6349996"/>
            <a:ext cx="1270000" cy="508635"/>
          </a:xfrm>
          <a:custGeom>
            <a:avLst/>
            <a:gdLst>
              <a:gd name="connisteX0" fmla="*/ 0 w 17638"/>
              <a:gd name="connsiteY0" fmla="*/ 203197 h 7055"/>
              <a:gd name="connisteX1" fmla="*/ 203197 w 17638"/>
              <a:gd name="connsiteY1" fmla="*/ 0 h 7055"/>
              <a:gd name="connisteX2" fmla="*/ 1270001 w 17638"/>
              <a:gd name="connsiteY2" fmla="*/ 0 h 7055"/>
              <a:gd name="connisteX3" fmla="*/ 1270001 w 17638"/>
              <a:gd name="connsiteY3" fmla="*/ 508004 h 7055"/>
              <a:gd name="connisteX4" fmla="*/ 0 w 17638"/>
              <a:gd name="connsiteY4" fmla="*/ 508004 h 7055"/>
              <a:gd name="connisteX5" fmla="*/ 0 w 17638"/>
              <a:gd name="connsiteY5" fmla="*/ 203197 h 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270001" h="508004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270001" y="0"/>
                </a:lnTo>
                <a:lnTo>
                  <a:pt x="1270001" y="508004"/>
                </a:lnTo>
                <a:lnTo>
                  <a:pt x="0" y="508004"/>
                </a:ln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7" name="副标题 6"/>
          <p:cNvSpPr>
            <a:spLocks noGrp="1"/>
          </p:cNvSpPr>
          <p:nvPr>
            <p:ph type="subTitle" idx="13" hasCustomPrompt="1"/>
            <p:custDataLst>
              <p:tags r:id="rId5"/>
            </p:custDataLst>
          </p:nvPr>
        </p:nvSpPr>
        <p:spPr>
          <a:xfrm>
            <a:off x="609603" y="2819397"/>
            <a:ext cx="24384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sp>
        <p:nvSpPr>
          <p:cNvPr id="8" name="标题 7"/>
          <p:cNvSpPr>
            <a:spLocks noGrp="1"/>
          </p:cNvSpPr>
          <p:nvPr>
            <p:ph type="ctrTitle" idx="14" hasCustomPrompt="1"/>
            <p:custDataLst>
              <p:tags r:id="rId6"/>
            </p:custDataLst>
          </p:nvPr>
        </p:nvSpPr>
        <p:spPr>
          <a:xfrm>
            <a:off x="609603" y="3289298"/>
            <a:ext cx="2501899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32459"/>
              <a:gd name="connsiteY0" fmla="*/ 197949 h 26634"/>
              <a:gd name="connisteX1" fmla="*/ 929185 w 32459"/>
              <a:gd name="connsiteY1" fmla="*/ 0 h 26634"/>
              <a:gd name="connisteX2" fmla="*/ 2337078 w 32459"/>
              <a:gd name="connsiteY2" fmla="*/ 0 h 26634"/>
              <a:gd name="connisteX3" fmla="*/ 1693340 w 32459"/>
              <a:gd name="connsiteY3" fmla="*/ 1719748 h 26634"/>
              <a:gd name="connisteX4" fmla="*/ 1407883 w 32459"/>
              <a:gd name="connsiteY4" fmla="*/ 1917697 h 26634"/>
              <a:gd name="connisteX5" fmla="*/ 0 w 32459"/>
              <a:gd name="connsiteY5" fmla="*/ 1917697 h 26634"/>
              <a:gd name="connisteX6" fmla="*/ 643728 w 32459"/>
              <a:gd name="connsiteY6" fmla="*/ 197949 h 2663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733797" y="2819397"/>
            <a:ext cx="6248397" cy="1219197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68302" y="2284775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26105"/>
              <a:gd name="connsiteY0" fmla="*/ 82552 h 2293"/>
              <a:gd name="connisteX1" fmla="*/ 82552 w 26105"/>
              <a:gd name="connsiteY1" fmla="*/ 0 h 2293"/>
              <a:gd name="connisteX2" fmla="*/ 1797052 w 26105"/>
              <a:gd name="connsiteY2" fmla="*/ 0 h 2293"/>
              <a:gd name="connisteX3" fmla="*/ 1879604 w 26105"/>
              <a:gd name="connsiteY3" fmla="*/ 82552 h 2293"/>
              <a:gd name="connisteX4" fmla="*/ 1879604 w 26105"/>
              <a:gd name="connsiteY4" fmla="*/ 82552 h 2293"/>
              <a:gd name="connisteX5" fmla="*/ 1797052 w 26105"/>
              <a:gd name="connsiteY5" fmla="*/ 165104 h 2293"/>
              <a:gd name="connisteX6" fmla="*/ 82552 w 26105"/>
              <a:gd name="connsiteY6" fmla="*/ 165104 h 2293"/>
              <a:gd name="connisteX7" fmla="*/ 0 w 26105"/>
              <a:gd name="connsiteY7" fmla="*/ 82552 h 2293"/>
              <a:gd name="connisteX8" fmla="*/ 0 w 26105"/>
              <a:gd name="connsiteY8" fmla="*/ 82552 h 229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3898901" y="264794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image" Target="../media/image4.png"/><Relationship Id="rId6" Type="http://schemas.openxmlformats.org/officeDocument/2006/relationships/image" Target="../media/image15.jpeg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image" Target="../media/image8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8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image" Target="../media/image4.png"/><Relationship Id="rId3" Type="http://schemas.openxmlformats.org/officeDocument/2006/relationships/image" Target="../media/image16.jpeg"/><Relationship Id="rId2" Type="http://schemas.openxmlformats.org/officeDocument/2006/relationships/tags" Target="../tags/tag196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image" Target="../media/image4.png"/><Relationship Id="rId3" Type="http://schemas.openxmlformats.org/officeDocument/2006/relationships/image" Target="../media/image17.jpeg"/><Relationship Id="rId2" Type="http://schemas.openxmlformats.org/officeDocument/2006/relationships/tags" Target="../tags/tag21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18.xml"/><Relationship Id="rId1" Type="http://schemas.openxmlformats.org/officeDocument/2006/relationships/tags" Target="../tags/tag21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image" Target="../media/image4.png"/><Relationship Id="rId4" Type="http://schemas.openxmlformats.org/officeDocument/2006/relationships/image" Target="../media/image18.jpeg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image" Target="../media/image4.png"/><Relationship Id="rId3" Type="http://schemas.openxmlformats.org/officeDocument/2006/relationships/image" Target="../media/image19.jpeg"/><Relationship Id="rId2" Type="http://schemas.openxmlformats.org/officeDocument/2006/relationships/tags" Target="../tags/tag236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50.xml"/><Relationship Id="rId17" Type="http://schemas.openxmlformats.org/officeDocument/2006/relationships/tags" Target="../tags/tag249.xml"/><Relationship Id="rId16" Type="http://schemas.openxmlformats.org/officeDocument/2006/relationships/tags" Target="../tags/tag248.xml"/><Relationship Id="rId15" Type="http://schemas.openxmlformats.org/officeDocument/2006/relationships/tags" Target="../tags/tag247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tags" Target="../tags/tag23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63.xml"/><Relationship Id="rId14" Type="http://schemas.openxmlformats.org/officeDocument/2006/relationships/image" Target="../media/image4.png"/><Relationship Id="rId13" Type="http://schemas.openxmlformats.org/officeDocument/2006/relationships/image" Target="../media/image20.jpeg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9" Type="http://schemas.openxmlformats.org/officeDocument/2006/relationships/slideLayout" Target="../slideLayouts/slideLayout14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21.png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image" Target="../media/image8.png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285.xml"/><Relationship Id="rId24" Type="http://schemas.openxmlformats.org/officeDocument/2006/relationships/tags" Target="../tags/tag284.xml"/><Relationship Id="rId23" Type="http://schemas.openxmlformats.org/officeDocument/2006/relationships/tags" Target="../tags/tag283.xml"/><Relationship Id="rId22" Type="http://schemas.openxmlformats.org/officeDocument/2006/relationships/tags" Target="../tags/tag282.xml"/><Relationship Id="rId21" Type="http://schemas.openxmlformats.org/officeDocument/2006/relationships/tags" Target="../tags/tag281.xml"/><Relationship Id="rId20" Type="http://schemas.openxmlformats.org/officeDocument/2006/relationships/image" Target="../media/image24.jpeg"/><Relationship Id="rId2" Type="http://schemas.openxmlformats.org/officeDocument/2006/relationships/tags" Target="../tags/tag268.xml"/><Relationship Id="rId19" Type="http://schemas.openxmlformats.org/officeDocument/2006/relationships/tags" Target="../tags/tag280.xml"/><Relationship Id="rId18" Type="http://schemas.openxmlformats.org/officeDocument/2006/relationships/tags" Target="../tags/tag279.xml"/><Relationship Id="rId17" Type="http://schemas.openxmlformats.org/officeDocument/2006/relationships/image" Target="../media/image23.jpeg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image" Target="../media/image22.jpeg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tags" Target="../tags/tag26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image" Target="../media/image26.jpeg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image" Target="../media/image4.png"/><Relationship Id="rId4" Type="http://schemas.openxmlformats.org/officeDocument/2006/relationships/image" Target="../media/image25.jpeg"/><Relationship Id="rId3" Type="http://schemas.openxmlformats.org/officeDocument/2006/relationships/tags" Target="../tags/tag288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87.xml"/><Relationship Id="rId19" Type="http://schemas.openxmlformats.org/officeDocument/2006/relationships/tags" Target="../tags/tag300.xml"/><Relationship Id="rId18" Type="http://schemas.openxmlformats.org/officeDocument/2006/relationships/tags" Target="../tags/tag299.xml"/><Relationship Id="rId17" Type="http://schemas.openxmlformats.org/officeDocument/2006/relationships/tags" Target="../tags/tag298.xml"/><Relationship Id="rId16" Type="http://schemas.openxmlformats.org/officeDocument/2006/relationships/tags" Target="../tags/tag297.xml"/><Relationship Id="rId15" Type="http://schemas.openxmlformats.org/officeDocument/2006/relationships/tags" Target="../tags/tag296.xml"/><Relationship Id="rId14" Type="http://schemas.openxmlformats.org/officeDocument/2006/relationships/tags" Target="../tags/tag295.xml"/><Relationship Id="rId13" Type="http://schemas.openxmlformats.org/officeDocument/2006/relationships/image" Target="../media/image27.jpeg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tags" Target="../tags/tag28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tags" Target="../tags/tag30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image" Target="../media/image29.svg"/><Relationship Id="rId6" Type="http://schemas.openxmlformats.org/officeDocument/2006/relationships/image" Target="../media/image28.png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image" Target="../media/image8.png"/><Relationship Id="rId29" Type="http://schemas.openxmlformats.org/officeDocument/2006/relationships/slideLayout" Target="../slideLayouts/slideLayout18.xml"/><Relationship Id="rId28" Type="http://schemas.openxmlformats.org/officeDocument/2006/relationships/tags" Target="../tags/tag322.xml"/><Relationship Id="rId27" Type="http://schemas.openxmlformats.org/officeDocument/2006/relationships/tags" Target="../tags/tag321.xml"/><Relationship Id="rId26" Type="http://schemas.openxmlformats.org/officeDocument/2006/relationships/tags" Target="../tags/tag320.xml"/><Relationship Id="rId25" Type="http://schemas.openxmlformats.org/officeDocument/2006/relationships/image" Target="../media/image35.svg"/><Relationship Id="rId24" Type="http://schemas.openxmlformats.org/officeDocument/2006/relationships/image" Target="../media/image34.png"/><Relationship Id="rId23" Type="http://schemas.openxmlformats.org/officeDocument/2006/relationships/tags" Target="../tags/tag319.xml"/><Relationship Id="rId22" Type="http://schemas.openxmlformats.org/officeDocument/2006/relationships/tags" Target="../tags/tag318.xml"/><Relationship Id="rId21" Type="http://schemas.openxmlformats.org/officeDocument/2006/relationships/tags" Target="../tags/tag317.xml"/><Relationship Id="rId20" Type="http://schemas.openxmlformats.org/officeDocument/2006/relationships/tags" Target="../tags/tag316.xml"/><Relationship Id="rId2" Type="http://schemas.openxmlformats.org/officeDocument/2006/relationships/tags" Target="../tags/tag305.xml"/><Relationship Id="rId19" Type="http://schemas.openxmlformats.org/officeDocument/2006/relationships/image" Target="../media/image33.svg"/><Relationship Id="rId18" Type="http://schemas.openxmlformats.org/officeDocument/2006/relationships/image" Target="../media/image32.png"/><Relationship Id="rId17" Type="http://schemas.openxmlformats.org/officeDocument/2006/relationships/tags" Target="../tags/tag315.xml"/><Relationship Id="rId16" Type="http://schemas.openxmlformats.org/officeDocument/2006/relationships/tags" Target="../tags/tag314.xml"/><Relationship Id="rId15" Type="http://schemas.openxmlformats.org/officeDocument/2006/relationships/tags" Target="../tags/tag313.xml"/><Relationship Id="rId14" Type="http://schemas.openxmlformats.org/officeDocument/2006/relationships/tags" Target="../tags/tag312.xml"/><Relationship Id="rId13" Type="http://schemas.openxmlformats.org/officeDocument/2006/relationships/image" Target="../media/image31.svg"/><Relationship Id="rId12" Type="http://schemas.openxmlformats.org/officeDocument/2006/relationships/image" Target="../media/image30.png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image" Target="../media/image4.png"/><Relationship Id="rId12" Type="http://schemas.openxmlformats.org/officeDocument/2006/relationships/image" Target="../media/image36.jpeg"/><Relationship Id="rId11" Type="http://schemas.openxmlformats.org/officeDocument/2006/relationships/tags" Target="../tags/tag333.xml"/><Relationship Id="rId10" Type="http://schemas.openxmlformats.org/officeDocument/2006/relationships/tags" Target="../tags/tag332.xml"/><Relationship Id="rId1" Type="http://schemas.openxmlformats.org/officeDocument/2006/relationships/tags" Target="../tags/tag32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tags" Target="../tags/tag33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image" Target="../media/image38.jpeg"/><Relationship Id="rId6" Type="http://schemas.openxmlformats.org/officeDocument/2006/relationships/tags" Target="../tags/tag342.xml"/><Relationship Id="rId5" Type="http://schemas.openxmlformats.org/officeDocument/2006/relationships/image" Target="../media/image4.png"/><Relationship Id="rId4" Type="http://schemas.openxmlformats.org/officeDocument/2006/relationships/image" Target="../media/image37.jpeg"/><Relationship Id="rId3" Type="http://schemas.openxmlformats.org/officeDocument/2006/relationships/tags" Target="../tags/tag341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353.xml"/><Relationship Id="rId2" Type="http://schemas.openxmlformats.org/officeDocument/2006/relationships/tags" Target="../tags/tag340.xml"/><Relationship Id="rId19" Type="http://schemas.openxmlformats.org/officeDocument/2006/relationships/tags" Target="../tags/tag352.xml"/><Relationship Id="rId18" Type="http://schemas.openxmlformats.org/officeDocument/2006/relationships/tags" Target="../tags/tag351.xml"/><Relationship Id="rId17" Type="http://schemas.openxmlformats.org/officeDocument/2006/relationships/tags" Target="../tags/tag350.xml"/><Relationship Id="rId16" Type="http://schemas.openxmlformats.org/officeDocument/2006/relationships/tags" Target="../tags/tag349.xml"/><Relationship Id="rId15" Type="http://schemas.openxmlformats.org/officeDocument/2006/relationships/tags" Target="../tags/tag348.xml"/><Relationship Id="rId14" Type="http://schemas.openxmlformats.org/officeDocument/2006/relationships/tags" Target="../tags/tag347.xml"/><Relationship Id="rId13" Type="http://schemas.openxmlformats.org/officeDocument/2006/relationships/image" Target="../media/image40.jpeg"/><Relationship Id="rId12" Type="http://schemas.openxmlformats.org/officeDocument/2006/relationships/tags" Target="../tags/tag346.xml"/><Relationship Id="rId11" Type="http://schemas.openxmlformats.org/officeDocument/2006/relationships/tags" Target="../tags/tag345.xml"/><Relationship Id="rId10" Type="http://schemas.openxmlformats.org/officeDocument/2006/relationships/image" Target="../media/image39.jpeg"/><Relationship Id="rId1" Type="http://schemas.openxmlformats.org/officeDocument/2006/relationships/tags" Target="../tags/tag33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jpeg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image" Target="../media/image4.png"/><Relationship Id="rId5" Type="http://schemas.openxmlformats.org/officeDocument/2006/relationships/image" Target="../media/image41.jpeg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355.xml"/><Relationship Id="rId19" Type="http://schemas.openxmlformats.org/officeDocument/2006/relationships/tags" Target="../tags/tag368.xml"/><Relationship Id="rId18" Type="http://schemas.openxmlformats.org/officeDocument/2006/relationships/tags" Target="../tags/tag367.xml"/><Relationship Id="rId17" Type="http://schemas.openxmlformats.org/officeDocument/2006/relationships/tags" Target="../tags/tag366.xml"/><Relationship Id="rId16" Type="http://schemas.openxmlformats.org/officeDocument/2006/relationships/tags" Target="../tags/tag365.xml"/><Relationship Id="rId15" Type="http://schemas.openxmlformats.org/officeDocument/2006/relationships/tags" Target="../tags/tag364.xml"/><Relationship Id="rId14" Type="http://schemas.openxmlformats.org/officeDocument/2006/relationships/image" Target="../media/image43.jpeg"/><Relationship Id="rId13" Type="http://schemas.openxmlformats.org/officeDocument/2006/relationships/tags" Target="../tags/tag363.xml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tags" Target="../tags/tag360.xml"/><Relationship Id="rId1" Type="http://schemas.openxmlformats.org/officeDocument/2006/relationships/tags" Target="../tags/tag354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44.jpeg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79.xml"/><Relationship Id="rId1" Type="http://schemas.openxmlformats.org/officeDocument/2006/relationships/tags" Target="../tags/tag37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9" Type="http://schemas.openxmlformats.org/officeDocument/2006/relationships/slideLayout" Target="../slideLayouts/slideLayout14.xml"/><Relationship Id="rId18" Type="http://schemas.openxmlformats.org/officeDocument/2006/relationships/tags" Target="../tags/tag113.xml"/><Relationship Id="rId17" Type="http://schemas.openxmlformats.org/officeDocument/2006/relationships/tags" Target="../tags/tag112.xml"/><Relationship Id="rId16" Type="http://schemas.openxmlformats.org/officeDocument/2006/relationships/tags" Target="../tags/tag111.xml"/><Relationship Id="rId15" Type="http://schemas.openxmlformats.org/officeDocument/2006/relationships/tags" Target="../tags/tag110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tags" Target="../tags/tag96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" Type="http://schemas.openxmlformats.org/officeDocument/2006/relationships/image" Target="../media/image8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tags" Target="../tags/tag391.xml"/><Relationship Id="rId12" Type="http://schemas.openxmlformats.org/officeDocument/2006/relationships/tags" Target="../tags/tag390.xml"/><Relationship Id="rId11" Type="http://schemas.openxmlformats.org/officeDocument/2006/relationships/tags" Target="../tags/tag389.xml"/><Relationship Id="rId10" Type="http://schemas.openxmlformats.org/officeDocument/2006/relationships/tags" Target="../tags/tag388.xml"/><Relationship Id="rId1" Type="http://schemas.openxmlformats.org/officeDocument/2006/relationships/tags" Target="../tags/tag38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tags" Target="../tags/tag39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tags" Target="../tags/tag402.xml"/><Relationship Id="rId4" Type="http://schemas.openxmlformats.org/officeDocument/2006/relationships/tags" Target="../tags/tag401.xml"/><Relationship Id="rId3" Type="http://schemas.openxmlformats.org/officeDocument/2006/relationships/image" Target="../media/image8.png"/><Relationship Id="rId2" Type="http://schemas.openxmlformats.org/officeDocument/2006/relationships/tags" Target="../tags/tag400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408.xml"/><Relationship Id="rId10" Type="http://schemas.openxmlformats.org/officeDocument/2006/relationships/tags" Target="../tags/tag407.xml"/><Relationship Id="rId1" Type="http://schemas.openxmlformats.org/officeDocument/2006/relationships/tags" Target="../tags/tag39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415.xml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tags" Target="../tags/tag412.xml"/><Relationship Id="rId3" Type="http://schemas.openxmlformats.org/officeDocument/2006/relationships/tags" Target="../tags/tag411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427.xml"/><Relationship Id="rId26" Type="http://schemas.openxmlformats.org/officeDocument/2006/relationships/tags" Target="../tags/tag426.xml"/><Relationship Id="rId25" Type="http://schemas.openxmlformats.org/officeDocument/2006/relationships/tags" Target="../tags/tag425.xml"/><Relationship Id="rId24" Type="http://schemas.openxmlformats.org/officeDocument/2006/relationships/image" Target="../media/image35.svg"/><Relationship Id="rId23" Type="http://schemas.openxmlformats.org/officeDocument/2006/relationships/image" Target="../media/image34.png"/><Relationship Id="rId22" Type="http://schemas.openxmlformats.org/officeDocument/2006/relationships/tags" Target="../tags/tag424.xml"/><Relationship Id="rId21" Type="http://schemas.openxmlformats.org/officeDocument/2006/relationships/tags" Target="../tags/tag423.xml"/><Relationship Id="rId20" Type="http://schemas.openxmlformats.org/officeDocument/2006/relationships/tags" Target="../tags/tag422.xml"/><Relationship Id="rId2" Type="http://schemas.openxmlformats.org/officeDocument/2006/relationships/tags" Target="../tags/tag410.xml"/><Relationship Id="rId19" Type="http://schemas.openxmlformats.org/officeDocument/2006/relationships/tags" Target="../tags/tag421.xml"/><Relationship Id="rId18" Type="http://schemas.openxmlformats.org/officeDocument/2006/relationships/image" Target="../media/image48.svg"/><Relationship Id="rId17" Type="http://schemas.openxmlformats.org/officeDocument/2006/relationships/image" Target="../media/image47.png"/><Relationship Id="rId16" Type="http://schemas.openxmlformats.org/officeDocument/2006/relationships/tags" Target="../tags/tag420.xml"/><Relationship Id="rId15" Type="http://schemas.openxmlformats.org/officeDocument/2006/relationships/tags" Target="../tags/tag419.xml"/><Relationship Id="rId14" Type="http://schemas.openxmlformats.org/officeDocument/2006/relationships/tags" Target="../tags/tag418.xml"/><Relationship Id="rId13" Type="http://schemas.openxmlformats.org/officeDocument/2006/relationships/tags" Target="../tags/tag417.xml"/><Relationship Id="rId12" Type="http://schemas.openxmlformats.org/officeDocument/2006/relationships/image" Target="../media/image46.svg"/><Relationship Id="rId11" Type="http://schemas.openxmlformats.org/officeDocument/2006/relationships/image" Target="../media/image45.png"/><Relationship Id="rId10" Type="http://schemas.openxmlformats.org/officeDocument/2006/relationships/tags" Target="../tags/tag416.xml"/><Relationship Id="rId1" Type="http://schemas.openxmlformats.org/officeDocument/2006/relationships/tags" Target="../tags/tag409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433.xml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tags" Target="../tags/tag430.xml"/><Relationship Id="rId3" Type="http://schemas.openxmlformats.org/officeDocument/2006/relationships/tags" Target="../tags/tag429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49.png"/><Relationship Id="rId19" Type="http://schemas.openxmlformats.org/officeDocument/2006/relationships/tags" Target="../tags/tag441.xml"/><Relationship Id="rId18" Type="http://schemas.openxmlformats.org/officeDocument/2006/relationships/tags" Target="../tags/tag440.xml"/><Relationship Id="rId17" Type="http://schemas.openxmlformats.org/officeDocument/2006/relationships/tags" Target="../tags/tag439.xml"/><Relationship Id="rId16" Type="http://schemas.openxmlformats.org/officeDocument/2006/relationships/tags" Target="../tags/tag438.xml"/><Relationship Id="rId15" Type="http://schemas.openxmlformats.org/officeDocument/2006/relationships/tags" Target="../tags/tag437.xml"/><Relationship Id="rId14" Type="http://schemas.openxmlformats.org/officeDocument/2006/relationships/image" Target="../media/image48.svg"/><Relationship Id="rId13" Type="http://schemas.openxmlformats.org/officeDocument/2006/relationships/image" Target="../media/image47.png"/><Relationship Id="rId12" Type="http://schemas.openxmlformats.org/officeDocument/2006/relationships/tags" Target="../tags/tag436.xml"/><Relationship Id="rId11" Type="http://schemas.openxmlformats.org/officeDocument/2006/relationships/tags" Target="../tags/tag435.xml"/><Relationship Id="rId10" Type="http://schemas.openxmlformats.org/officeDocument/2006/relationships/tags" Target="../tags/tag434.xml"/><Relationship Id="rId1" Type="http://schemas.openxmlformats.org/officeDocument/2006/relationships/tags" Target="../tags/tag42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447.xml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tags" Target="../tags/tag446.xml"/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3" Type="http://schemas.openxmlformats.org/officeDocument/2006/relationships/slideLayout" Target="../slideLayouts/slideLayout18.xml"/><Relationship Id="rId32" Type="http://schemas.openxmlformats.org/officeDocument/2006/relationships/tags" Target="../tags/tag464.xml"/><Relationship Id="rId31" Type="http://schemas.openxmlformats.org/officeDocument/2006/relationships/tags" Target="../tags/tag463.xml"/><Relationship Id="rId30" Type="http://schemas.openxmlformats.org/officeDocument/2006/relationships/tags" Target="../tags/tag462.xml"/><Relationship Id="rId3" Type="http://schemas.openxmlformats.org/officeDocument/2006/relationships/tags" Target="../tags/tag443.xml"/><Relationship Id="rId29" Type="http://schemas.openxmlformats.org/officeDocument/2006/relationships/tags" Target="../tags/tag461.xml"/><Relationship Id="rId28" Type="http://schemas.openxmlformats.org/officeDocument/2006/relationships/image" Target="../media/image35.svg"/><Relationship Id="rId27" Type="http://schemas.openxmlformats.org/officeDocument/2006/relationships/image" Target="../media/image34.png"/><Relationship Id="rId26" Type="http://schemas.openxmlformats.org/officeDocument/2006/relationships/tags" Target="../tags/tag460.xml"/><Relationship Id="rId25" Type="http://schemas.openxmlformats.org/officeDocument/2006/relationships/tags" Target="../tags/tag459.xml"/><Relationship Id="rId24" Type="http://schemas.openxmlformats.org/officeDocument/2006/relationships/tags" Target="../tags/tag458.xml"/><Relationship Id="rId23" Type="http://schemas.openxmlformats.org/officeDocument/2006/relationships/tags" Target="../tags/tag457.xml"/><Relationship Id="rId22" Type="http://schemas.openxmlformats.org/officeDocument/2006/relationships/tags" Target="../tags/tag456.xml"/><Relationship Id="rId21" Type="http://schemas.openxmlformats.org/officeDocument/2006/relationships/image" Target="../media/image53.svg"/><Relationship Id="rId20" Type="http://schemas.openxmlformats.org/officeDocument/2006/relationships/image" Target="../media/image52.png"/><Relationship Id="rId2" Type="http://schemas.openxmlformats.org/officeDocument/2006/relationships/image" Target="../media/image8.png"/><Relationship Id="rId19" Type="http://schemas.openxmlformats.org/officeDocument/2006/relationships/tags" Target="../tags/tag455.xml"/><Relationship Id="rId18" Type="http://schemas.openxmlformats.org/officeDocument/2006/relationships/tags" Target="../tags/tag454.xml"/><Relationship Id="rId17" Type="http://schemas.openxmlformats.org/officeDocument/2006/relationships/tags" Target="../tags/tag453.xml"/><Relationship Id="rId16" Type="http://schemas.openxmlformats.org/officeDocument/2006/relationships/tags" Target="../tags/tag452.xml"/><Relationship Id="rId15" Type="http://schemas.openxmlformats.org/officeDocument/2006/relationships/tags" Target="../tags/tag451.xml"/><Relationship Id="rId14" Type="http://schemas.openxmlformats.org/officeDocument/2006/relationships/image" Target="../media/image51.svg"/><Relationship Id="rId13" Type="http://schemas.openxmlformats.org/officeDocument/2006/relationships/image" Target="../media/image50.png"/><Relationship Id="rId12" Type="http://schemas.openxmlformats.org/officeDocument/2006/relationships/tags" Target="../tags/tag450.xml"/><Relationship Id="rId11" Type="http://schemas.openxmlformats.org/officeDocument/2006/relationships/tags" Target="../tags/tag449.xml"/><Relationship Id="rId10" Type="http://schemas.openxmlformats.org/officeDocument/2006/relationships/tags" Target="../tags/tag448.xml"/><Relationship Id="rId1" Type="http://schemas.openxmlformats.org/officeDocument/2006/relationships/tags" Target="../tags/tag44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467.xml"/><Relationship Id="rId2" Type="http://schemas.openxmlformats.org/officeDocument/2006/relationships/tags" Target="../tags/tag466.xml"/><Relationship Id="rId1" Type="http://schemas.openxmlformats.org/officeDocument/2006/relationships/tags" Target="../tags/tag46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26.xml"/><Relationship Id="rId11" Type="http://schemas.openxmlformats.org/officeDocument/2006/relationships/image" Target="../media/image4.png"/><Relationship Id="rId10" Type="http://schemas.openxmlformats.org/officeDocument/2006/relationships/image" Target="../media/image3.jpeg"/><Relationship Id="rId1" Type="http://schemas.openxmlformats.org/officeDocument/2006/relationships/tags" Target="../tags/tag1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142.xml"/><Relationship Id="rId2" Type="http://schemas.openxmlformats.org/officeDocument/2006/relationships/tags" Target="../tags/tag128.xml"/><Relationship Id="rId19" Type="http://schemas.openxmlformats.org/officeDocument/2006/relationships/tags" Target="../tags/tag141.xml"/><Relationship Id="rId18" Type="http://schemas.openxmlformats.org/officeDocument/2006/relationships/tags" Target="../tags/tag140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image" Target="../media/image7.jpeg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image" Target="../media/image4.png"/><Relationship Id="rId7" Type="http://schemas.openxmlformats.org/officeDocument/2006/relationships/image" Target="../media/image9.jpeg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165.xml"/><Relationship Id="rId25" Type="http://schemas.openxmlformats.org/officeDocument/2006/relationships/tags" Target="../tags/tag164.xml"/><Relationship Id="rId24" Type="http://schemas.openxmlformats.org/officeDocument/2006/relationships/tags" Target="../tags/tag163.xml"/><Relationship Id="rId23" Type="http://schemas.openxmlformats.org/officeDocument/2006/relationships/tags" Target="../tags/tag162.xml"/><Relationship Id="rId22" Type="http://schemas.openxmlformats.org/officeDocument/2006/relationships/tags" Target="../tags/tag161.xml"/><Relationship Id="rId21" Type="http://schemas.openxmlformats.org/officeDocument/2006/relationships/tags" Target="../tags/tag160.xml"/><Relationship Id="rId20" Type="http://schemas.openxmlformats.org/officeDocument/2006/relationships/tags" Target="../tags/tag159.xml"/><Relationship Id="rId2" Type="http://schemas.openxmlformats.org/officeDocument/2006/relationships/image" Target="../media/image8.png"/><Relationship Id="rId19" Type="http://schemas.openxmlformats.org/officeDocument/2006/relationships/image" Target="../media/image12.jpeg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image" Target="../media/image11.jpeg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image" Target="../media/image10.jpeg"/><Relationship Id="rId10" Type="http://schemas.openxmlformats.org/officeDocument/2006/relationships/tags" Target="../tags/tag152.xml"/><Relationship Id="rId1" Type="http://schemas.openxmlformats.org/officeDocument/2006/relationships/tags" Target="../tags/tag14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13.jpe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image" Target="../media/image14.jpeg"/><Relationship Id="rId10" Type="http://schemas.openxmlformats.org/officeDocument/2006/relationships/tags" Target="../tags/tag173.xml"/><Relationship Id="rId1" Type="http://schemas.openxmlformats.org/officeDocument/2006/relationships/tags" Target="../tags/tag1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2025/10/15</a:t>
            </a:r>
            <a:endParaRPr lang="en-US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Carla</a:t>
            </a:r>
            <a:r>
              <a:rPr lang="zh-CN" altLang="en-US"/>
              <a:t>自动驾驶仿真平台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汇报人：钱钱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传感器仿真功能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多种传感器支持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4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10583"/>
              <a:gd name="connsiteY0" fmla="*/ 0 h 7055"/>
              <a:gd name="connisteX1" fmla="*/ 761996 w 10583"/>
              <a:gd name="connsiteY1" fmla="*/ 0 h 7055"/>
              <a:gd name="connisteX2" fmla="*/ 761996 w 10583"/>
              <a:gd name="connsiteY2" fmla="*/ 304796 h 7055"/>
              <a:gd name="connisteX3" fmla="*/ 558798 w 10583"/>
              <a:gd name="connsiteY3" fmla="*/ 508004 h 7055"/>
              <a:gd name="connisteX4" fmla="*/ 203197 w 10583"/>
              <a:gd name="connsiteY4" fmla="*/ 508004 h 7055"/>
              <a:gd name="connisteX5" fmla="*/ 0 w 10583"/>
              <a:gd name="connsiteY5" fmla="*/ 304796 h 7055"/>
              <a:gd name="connisteX6" fmla="*/ 0 w 10583"/>
              <a:gd name="connsiteY6" fmla="*/ 0 h 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C:/Users/chang/AppData/Roaming/Kingsoft/office6/wppai/generateppt/a2aa6f0cd20301b6213b2f6943868f83.jpga2aa6f0cd20301b6213b2f6943868f83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8702" b="8702"/>
          <a:stretch>
            <a:fillRect/>
          </a:stretch>
        </p:blipFill>
        <p:spPr>
          <a:xfrm>
            <a:off x="609603" y="1828800"/>
            <a:ext cx="3581400" cy="4418965"/>
          </a:xfrm>
          <a:custGeom>
            <a:avLst/>
            <a:gdLst>
              <a:gd name="connisteX0" fmla="*/ 0 w 49741"/>
              <a:gd name="connsiteY0" fmla="*/ 203197 h 61383"/>
              <a:gd name="connisteX1" fmla="*/ 203197 w 49741"/>
              <a:gd name="connsiteY1" fmla="*/ 0 h 61383"/>
              <a:gd name="connisteX2" fmla="*/ 3581403 w 49741"/>
              <a:gd name="connsiteY2" fmla="*/ 0 h 61383"/>
              <a:gd name="connisteX3" fmla="*/ 3581403 w 49741"/>
              <a:gd name="connsiteY3" fmla="*/ 4419596 h 61383"/>
              <a:gd name="connisteX4" fmla="*/ 203197 w 49741"/>
              <a:gd name="connsiteY4" fmla="*/ 4419596 h 61383"/>
              <a:gd name="connisteX5" fmla="*/ 0 w 49741"/>
              <a:gd name="connsiteY5" fmla="*/ 4216398 h 61383"/>
              <a:gd name="connisteX6" fmla="*/ 0 w 49741"/>
              <a:gd name="connsiteY6" fmla="*/ 203197 h 6138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3" h="44195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3581403" y="0"/>
                </a:lnTo>
                <a:lnTo>
                  <a:pt x="3581403" y="4419597"/>
                </a:lnTo>
                <a:lnTo>
                  <a:pt x="203198" y="4419597"/>
                </a:lnTo>
                <a:cubicBezTo>
                  <a:pt x="90974" y="4419597"/>
                  <a:pt x="0" y="4328632"/>
                  <a:pt x="0" y="4216399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8" name="任意多边形 7"/>
          <p:cNvSpPr/>
          <p:nvPr>
            <p:custDataLst>
              <p:tags r:id="rId8"/>
            </p:custDataLst>
          </p:nvPr>
        </p:nvSpPr>
        <p:spPr>
          <a:xfrm>
            <a:off x="4190997" y="1828800"/>
            <a:ext cx="7391400" cy="4418965"/>
          </a:xfrm>
          <a:custGeom>
            <a:avLst/>
            <a:gdLst>
              <a:gd name="connisteX0" fmla="*/ 0 w 102658"/>
              <a:gd name="connsiteY0" fmla="*/ 0 h 61383"/>
              <a:gd name="connisteX1" fmla="*/ 7188198 w 102658"/>
              <a:gd name="connsiteY1" fmla="*/ 0 h 61383"/>
              <a:gd name="connisteX2" fmla="*/ 7391396 w 102658"/>
              <a:gd name="connsiteY2" fmla="*/ 203197 h 61383"/>
              <a:gd name="connisteX3" fmla="*/ 7391396 w 102658"/>
              <a:gd name="connsiteY3" fmla="*/ 4216398 h 61383"/>
              <a:gd name="connisteX4" fmla="*/ 7188198 w 102658"/>
              <a:gd name="connsiteY4" fmla="*/ 4419596 h 61383"/>
              <a:gd name="connisteX5" fmla="*/ 0 w 102658"/>
              <a:gd name="connsiteY5" fmla="*/ 4419596 h 61383"/>
              <a:gd name="connisteX6" fmla="*/ 0 w 102658"/>
              <a:gd name="connsiteY6" fmla="*/ 0 h 6138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391397" h="4419597">
                <a:moveTo>
                  <a:pt x="0" y="0"/>
                </a:moveTo>
                <a:lnTo>
                  <a:pt x="7188199" y="0"/>
                </a:lnTo>
                <a:cubicBezTo>
                  <a:pt x="7300432" y="0"/>
                  <a:pt x="7391397" y="90974"/>
                  <a:pt x="7391397" y="203198"/>
                </a:cubicBezTo>
                <a:lnTo>
                  <a:pt x="7391397" y="4216399"/>
                </a:lnTo>
                <a:cubicBezTo>
                  <a:pt x="7391397" y="4328632"/>
                  <a:pt x="7300432" y="4419597"/>
                  <a:pt x="7188199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648200" y="2336800"/>
            <a:ext cx="6553200" cy="3403600"/>
            <a:chOff x="7320" y="3680"/>
            <a:chExt cx="10320" cy="5360"/>
          </a:xfrm>
        </p:grpSpPr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7320" y="3680"/>
              <a:ext cx="48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雷达仿真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7320" y="4560"/>
              <a:ext cx="48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平台支持毫米波雷达仿真，模拟真实环境中的距离和速度检测。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7320" y="6720"/>
              <a:ext cx="48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激光雷达仿真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7320" y="7600"/>
              <a:ext cx="48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能够仿真激光雷达的点云数据生成，用于环境建模和障碍物检测。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3"/>
              </p:custDataLst>
            </p:nvPr>
          </p:nvSpPr>
          <p:spPr>
            <a:xfrm>
              <a:off x="12780" y="3680"/>
              <a:ext cx="48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摄像头仿真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2780" y="4560"/>
              <a:ext cx="48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提供高精度摄像头仿真，能够模拟不同光照条件下的图像捕捉和处理。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2780" y="6720"/>
              <a:ext cx="48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超声波传感器仿真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6"/>
              </p:custDataLst>
            </p:nvPr>
          </p:nvSpPr>
          <p:spPr>
            <a:xfrm>
              <a:off x="12780" y="7600"/>
              <a:ext cx="48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模拟超声波传感器在停车辅助和低速行驶中的距离测量功能。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8288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C:/Users/chang/AppData/Roaming/Kingsoft/office6/wppai/generateppt/6c415edd4bb836e91ca82974b296cbfb.jpg6c415edd4bb836e91ca82974b296cbfb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4401" r="14401"/>
          <a:stretch>
            <a:fillRect/>
          </a:stretch>
        </p:blipFill>
        <p:spPr>
          <a:xfrm>
            <a:off x="609602" y="609603"/>
            <a:ext cx="5486400" cy="5638800"/>
          </a:xfrm>
          <a:custGeom>
            <a:avLst/>
            <a:gdLst>
              <a:gd name="connisteX0" fmla="*/ 0 w 76200"/>
              <a:gd name="connsiteY0" fmla="*/ 203197 h 78316"/>
              <a:gd name="connisteX1" fmla="*/ 203197 w 76200"/>
              <a:gd name="connsiteY1" fmla="*/ 0 h 78316"/>
              <a:gd name="connisteX2" fmla="*/ 5283202 w 76200"/>
              <a:gd name="connsiteY2" fmla="*/ 0 h 78316"/>
              <a:gd name="connisteX3" fmla="*/ 5486400 w 76200"/>
              <a:gd name="connsiteY3" fmla="*/ 203197 h 78316"/>
              <a:gd name="connisteX4" fmla="*/ 5486400 w 76200"/>
              <a:gd name="connsiteY4" fmla="*/ 5435595 h 78316"/>
              <a:gd name="connisteX5" fmla="*/ 5283202 w 76200"/>
              <a:gd name="connsiteY5" fmla="*/ 5638803 h 78316"/>
              <a:gd name="connisteX6" fmla="*/ 203197 w 76200"/>
              <a:gd name="connsiteY6" fmla="*/ 5638803 h 78316"/>
              <a:gd name="connisteX7" fmla="*/ 0 w 76200"/>
              <a:gd name="connsiteY7" fmla="*/ 5435595 h 78316"/>
              <a:gd name="connisteX8" fmla="*/ 0 w 76200"/>
              <a:gd name="connsiteY8" fmla="*/ 203197 h 7831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5283202" y="0"/>
                </a:lnTo>
                <a:cubicBezTo>
                  <a:pt x="5395426" y="0"/>
                  <a:pt x="5486400" y="90974"/>
                  <a:pt x="5486400" y="203198"/>
                </a:cubicBezTo>
                <a:lnTo>
                  <a:pt x="5486400" y="5435596"/>
                </a:lnTo>
                <a:cubicBezTo>
                  <a:pt x="5486400" y="5547829"/>
                  <a:pt x="5395426" y="5638803"/>
                  <a:pt x="5283202" y="5638803"/>
                </a:cubicBezTo>
                <a:lnTo>
                  <a:pt x="203198" y="5638803"/>
                </a:lnTo>
                <a:cubicBezTo>
                  <a:pt x="90974" y="5638803"/>
                  <a:pt x="0" y="5547829"/>
                  <a:pt x="0" y="5435596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705597" y="609603"/>
            <a:ext cx="5016499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传感器参数配置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705600" y="2286000"/>
            <a:ext cx="4953000" cy="3962400"/>
            <a:chOff x="10560" y="3600"/>
            <a:chExt cx="7800" cy="624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10560" y="3600"/>
              <a:ext cx="81" cy="1759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7"/>
              </p:custDataLst>
            </p:nvPr>
          </p:nvSpPr>
          <p:spPr>
            <a:xfrm>
              <a:off x="10560" y="5840"/>
              <a:ext cx="81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0800" y="360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激光雷达仿真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0800" y="440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通过调整激光雷达的点云密度和扫描范围，模拟不同环境下的探测效果。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>
            <a:xfrm>
              <a:off x="10560" y="8080"/>
              <a:ext cx="81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0800" y="584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摄像头仿真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0800" y="664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设置摄像头的分辨率、帧率和视角，以适应不同的光照条件和场景识别需求。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0800" y="808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雷达仿真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0800" y="888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调整雷达的探测距离、角度分辨率和速度精度，确保在各种天气和交通状况下的准确检测。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真实物理引擎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1828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C:/Users/chang/AppData/Roaming/Kingsoft/office6/wppai/generateppt/e7419be1-00b0-4845-958f-a1c946659862.jpge7419be1-00b0-4845-958f-a1c946659862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852" b="1852"/>
          <a:stretch>
            <a:fillRect/>
          </a:stretch>
        </p:blipFill>
        <p:spPr>
          <a:xfrm>
            <a:off x="609603" y="609603"/>
            <a:ext cx="10972800" cy="3556000"/>
          </a:xfrm>
          <a:custGeom>
            <a:avLst/>
            <a:gdLst>
              <a:gd name="connisteX0" fmla="*/ 0 w 152400"/>
              <a:gd name="connsiteY0" fmla="*/ 203197 h 49388"/>
              <a:gd name="connisteX1" fmla="*/ 203197 w 152400"/>
              <a:gd name="connsiteY1" fmla="*/ 0 h 49388"/>
              <a:gd name="connisteX2" fmla="*/ 10769602 w 152400"/>
              <a:gd name="connsiteY2" fmla="*/ 0 h 49388"/>
              <a:gd name="connisteX3" fmla="*/ 10972800 w 152400"/>
              <a:gd name="connsiteY3" fmla="*/ 203197 h 49388"/>
              <a:gd name="connisteX4" fmla="*/ 10972800 w 152400"/>
              <a:gd name="connsiteY4" fmla="*/ 3352803 h 49388"/>
              <a:gd name="connisteX5" fmla="*/ 10769602 w 152400"/>
              <a:gd name="connsiteY5" fmla="*/ 3556001 h 49388"/>
              <a:gd name="connisteX6" fmla="*/ 203197 w 152400"/>
              <a:gd name="connsiteY6" fmla="*/ 3556001 h 49388"/>
              <a:gd name="connisteX7" fmla="*/ 0 w 152400"/>
              <a:gd name="connsiteY7" fmla="*/ 3352803 h 49388"/>
              <a:gd name="connisteX8" fmla="*/ 0 w 152400"/>
              <a:gd name="connsiteY8" fmla="*/ 203197 h 493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1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352803"/>
                </a:lnTo>
                <a:cubicBezTo>
                  <a:pt x="10972800" y="3465027"/>
                  <a:pt x="10881826" y="3556001"/>
                  <a:pt x="10769602" y="3556001"/>
                </a:cubicBezTo>
                <a:lnTo>
                  <a:pt x="203198" y="3556001"/>
                </a:lnTo>
                <a:cubicBezTo>
                  <a:pt x="90974" y="3556001"/>
                  <a:pt x="0" y="3465027"/>
                  <a:pt x="0" y="3352803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9603" y="4775198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基于</a:t>
            </a:r>
            <a:r>
              <a:rPr lang="en-US" altLang="zh-CN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Unreal Engine</a:t>
            </a:r>
            <a:endParaRPr lang="en-US" altLang="zh-CN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648200" y="4775200"/>
            <a:ext cx="7010400" cy="1473200"/>
            <a:chOff x="7320" y="7520"/>
            <a:chExt cx="11040" cy="2320"/>
          </a:xfrm>
        </p:grpSpPr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7320" y="7520"/>
              <a:ext cx="53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高保真度的视觉渲染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7320" y="8400"/>
              <a:ext cx="53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利用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Unreal Engine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强大的图形渲染能力，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平台能够模拟出逼真的道路、车辆和环境。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020" y="7520"/>
              <a:ext cx="53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动态天气系统模拟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3020" y="8400"/>
              <a:ext cx="53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平台通过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Unreal Engine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的天气系统，可以模拟各种天气条件，如雨、雪、雾等，提高仿真真实度。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动力学与碰撞模型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10583"/>
              <a:gd name="connsiteY0" fmla="*/ 0 h 7055"/>
              <a:gd name="connisteX1" fmla="*/ 761996 w 10583"/>
              <a:gd name="connsiteY1" fmla="*/ 0 h 7055"/>
              <a:gd name="connisteX2" fmla="*/ 761996 w 10583"/>
              <a:gd name="connsiteY2" fmla="*/ 304796 h 7055"/>
              <a:gd name="connisteX3" fmla="*/ 558798 w 10583"/>
              <a:gd name="connsiteY3" fmla="*/ 508004 h 7055"/>
              <a:gd name="connisteX4" fmla="*/ 203197 w 10583"/>
              <a:gd name="connsiteY4" fmla="*/ 508004 h 7055"/>
              <a:gd name="connisteX5" fmla="*/ 0 w 10583"/>
              <a:gd name="connsiteY5" fmla="*/ 304796 h 7055"/>
              <a:gd name="connisteX6" fmla="*/ 0 w 10583"/>
              <a:gd name="connsiteY6" fmla="*/ 0 h 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C:/Users/chang/AppData/Roaming/Kingsoft/office6/wppai/generateppt/4db8b051-b189-438f-a7fa-3fe97d516dd4.jpg4db8b051-b189-438f-a7fa-3fe97d516dd4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309" b="1309"/>
          <a:stretch>
            <a:fillRect/>
          </a:stretch>
        </p:blipFill>
        <p:spPr>
          <a:xfrm>
            <a:off x="609603" y="1828800"/>
            <a:ext cx="10972800" cy="2540000"/>
          </a:xfrm>
          <a:custGeom>
            <a:avLst/>
            <a:gdLst>
              <a:gd name="connisteX0" fmla="*/ 0 w 152400"/>
              <a:gd name="connsiteY0" fmla="*/ 203197 h 35277"/>
              <a:gd name="connisteX1" fmla="*/ 203197 w 152400"/>
              <a:gd name="connsiteY1" fmla="*/ 0 h 35277"/>
              <a:gd name="connisteX2" fmla="*/ 10769602 w 152400"/>
              <a:gd name="connsiteY2" fmla="*/ 0 h 35277"/>
              <a:gd name="connisteX3" fmla="*/ 10972800 w 152400"/>
              <a:gd name="connsiteY3" fmla="*/ 203197 h 35277"/>
              <a:gd name="connisteX4" fmla="*/ 10972800 w 152400"/>
              <a:gd name="connsiteY4" fmla="*/ 2336804 h 35277"/>
              <a:gd name="connisteX5" fmla="*/ 10769602 w 152400"/>
              <a:gd name="connsiteY5" fmla="*/ 2540002 h 35277"/>
              <a:gd name="connisteX6" fmla="*/ 203197 w 152400"/>
              <a:gd name="connsiteY6" fmla="*/ 2540002 h 35277"/>
              <a:gd name="connisteX7" fmla="*/ 0 w 152400"/>
              <a:gd name="connsiteY7" fmla="*/ 2336804 h 35277"/>
              <a:gd name="connisteX8" fmla="*/ 0 w 152400"/>
              <a:gd name="connsiteY8" fmla="*/ 203197 h 352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2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2336804"/>
                </a:lnTo>
                <a:cubicBezTo>
                  <a:pt x="10972800" y="2449028"/>
                  <a:pt x="10881826" y="2540002"/>
                  <a:pt x="10769602" y="2540002"/>
                </a:cubicBezTo>
                <a:lnTo>
                  <a:pt x="203198" y="2540002"/>
                </a:lnTo>
                <a:cubicBezTo>
                  <a:pt x="90974" y="2540002"/>
                  <a:pt x="0" y="2449028"/>
                  <a:pt x="0" y="2336804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609600" y="4826000"/>
            <a:ext cx="11049000" cy="1422400"/>
            <a:chOff x="960" y="7600"/>
            <a:chExt cx="17400" cy="224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760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7"/>
              </p:custDataLst>
            </p:nvPr>
          </p:nvSpPr>
          <p:spPr>
            <a:xfrm>
              <a:off x="6960" y="7600"/>
              <a:ext cx="81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200" y="760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车辆动力学模拟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200" y="840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仿真平台通过精确的物理引擎模拟车辆动力学，确保车辆在各种路面条件下的真实反应。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>
            <a:xfrm>
              <a:off x="12960" y="760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7200" y="760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碰撞检测机制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7200" y="840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使用高级碰撞检测算法，实时模拟车辆、行人与环境间的相互作用，提供准确的碰撞反馈。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3200" y="760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物理材质属性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3200" y="840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仿真平台中的物体材质具有不同的物理属性，如摩擦系数和弹性，以模拟真实世界中的物体互动。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多车辆与交通仿真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1828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C:/Users/chang/AppData/Roaming/Kingsoft/office6/wppai/generateppt/7077420b-614b-4ee8-a05a-135177c707ea.jpg7077420b-614b-4ee8-a05a-135177c707ea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309" b="1309"/>
          <a:stretch>
            <a:fillRect/>
          </a:stretch>
        </p:blipFill>
        <p:spPr>
          <a:xfrm>
            <a:off x="609603" y="609603"/>
            <a:ext cx="10972800" cy="2540000"/>
          </a:xfrm>
          <a:custGeom>
            <a:avLst/>
            <a:gdLst>
              <a:gd name="connisteX0" fmla="*/ 0 w 152400"/>
              <a:gd name="connsiteY0" fmla="*/ 203197 h 35277"/>
              <a:gd name="connisteX1" fmla="*/ 203197 w 152400"/>
              <a:gd name="connsiteY1" fmla="*/ 0 h 35277"/>
              <a:gd name="connisteX2" fmla="*/ 10769602 w 152400"/>
              <a:gd name="connsiteY2" fmla="*/ 0 h 35277"/>
              <a:gd name="connisteX3" fmla="*/ 10972800 w 152400"/>
              <a:gd name="connsiteY3" fmla="*/ 203197 h 35277"/>
              <a:gd name="connisteX4" fmla="*/ 10972800 w 152400"/>
              <a:gd name="connsiteY4" fmla="*/ 2336804 h 35277"/>
              <a:gd name="connisteX5" fmla="*/ 10769602 w 152400"/>
              <a:gd name="connsiteY5" fmla="*/ 2540002 h 35277"/>
              <a:gd name="connisteX6" fmla="*/ 203197 w 152400"/>
              <a:gd name="connsiteY6" fmla="*/ 2540002 h 35277"/>
              <a:gd name="connisteX7" fmla="*/ 0 w 152400"/>
              <a:gd name="connsiteY7" fmla="*/ 2336804 h 35277"/>
              <a:gd name="connisteX8" fmla="*/ 0 w 152400"/>
              <a:gd name="connsiteY8" fmla="*/ 203197 h 352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2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2336804"/>
                </a:lnTo>
                <a:cubicBezTo>
                  <a:pt x="10972800" y="2449028"/>
                  <a:pt x="10881826" y="2540002"/>
                  <a:pt x="10769602" y="2540002"/>
                </a:cubicBezTo>
                <a:lnTo>
                  <a:pt x="203198" y="2540002"/>
                </a:lnTo>
                <a:cubicBezTo>
                  <a:pt x="90974" y="2540002"/>
                  <a:pt x="0" y="2449028"/>
                  <a:pt x="0" y="2336804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9603" y="3606796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多车辆运行支持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09600" y="4826000"/>
            <a:ext cx="11049000" cy="1422400"/>
            <a:chOff x="960" y="7600"/>
            <a:chExt cx="17400" cy="224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760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7"/>
              </p:custDataLst>
            </p:nvPr>
          </p:nvSpPr>
          <p:spPr>
            <a:xfrm>
              <a:off x="5400" y="760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20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车辆间通信技术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20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利用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V2V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技术，车辆间实时交换信息，提高行驶安全性和交通效率。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>
            <a:xfrm>
              <a:off x="9840" y="7600"/>
              <a:ext cx="81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564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动态交通模拟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564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模拟真实交通流，包括车辆加减速、变道等行为，以测试自动驾驶算法。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13"/>
              </p:custDataLst>
            </p:nvPr>
          </p:nvSpPr>
          <p:spPr>
            <a:xfrm>
              <a:off x="14280" y="760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008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交通规则集成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008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集成各国交通规则，确保仿真平台中的车辆行为符合实际道路法规。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1452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异常情况处理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1452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模拟如交通堵塞、事故等异常情况，训练自动驾驶系统应对复杂交通环境。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91365" cy="1828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AI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交通参与者模拟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1828800"/>
            <a:ext cx="10972800" cy="2082800"/>
            <a:chOff x="960" y="2880"/>
            <a:chExt cx="17280" cy="328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960" y="2880"/>
              <a:ext cx="5600" cy="3280"/>
            </a:xfrm>
            <a:custGeom>
              <a:avLst/>
              <a:gdLst>
                <a:gd name="connisteX0" fmla="*/ 0 w 49388"/>
                <a:gd name="connsiteY0" fmla="*/ 203197 h 28927"/>
                <a:gd name="connisteX1" fmla="*/ 203197 w 49388"/>
                <a:gd name="connsiteY1" fmla="*/ 0 h 28927"/>
                <a:gd name="connisteX2" fmla="*/ 3352803 w 49388"/>
                <a:gd name="connsiteY2" fmla="*/ 0 h 28927"/>
                <a:gd name="connisteX3" fmla="*/ 3556001 w 49388"/>
                <a:gd name="connsiteY3" fmla="*/ 203197 h 28927"/>
                <a:gd name="connisteX4" fmla="*/ 3556001 w 49388"/>
                <a:gd name="connsiteY4" fmla="*/ 1879604 h 28927"/>
                <a:gd name="connisteX5" fmla="*/ 3352803 w 49388"/>
                <a:gd name="connsiteY5" fmla="*/ 2082802 h 28927"/>
                <a:gd name="connisteX6" fmla="*/ 203197 w 49388"/>
                <a:gd name="connsiteY6" fmla="*/ 2082802 h 28927"/>
                <a:gd name="connisteX7" fmla="*/ 0 w 49388"/>
                <a:gd name="connsiteY7" fmla="*/ 1879604 h 28927"/>
                <a:gd name="connisteX8" fmla="*/ 0 w 49388"/>
                <a:gd name="connsiteY8" fmla="*/ 203197 h 2892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556001" h="2082802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352803" y="0"/>
                  </a:lnTo>
                  <a:cubicBezTo>
                    <a:pt x="3465027" y="0"/>
                    <a:pt x="3556001" y="90974"/>
                    <a:pt x="3556001" y="203198"/>
                  </a:cubicBezTo>
                  <a:lnTo>
                    <a:pt x="3556001" y="1879604"/>
                  </a:lnTo>
                  <a:cubicBezTo>
                    <a:pt x="3556001" y="1991828"/>
                    <a:pt x="3465027" y="2082802"/>
                    <a:pt x="3352803" y="2082802"/>
                  </a:cubicBezTo>
                  <a:lnTo>
                    <a:pt x="203198" y="2082802"/>
                  </a:lnTo>
                  <a:cubicBezTo>
                    <a:pt x="90974" y="2082802"/>
                    <a:pt x="0" y="1991828"/>
                    <a:pt x="0" y="1879604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440" y="336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模拟行人行为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440" y="424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平台通过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算法模拟行人行走路径，确保仿真中的行人行为真实可信。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6800" y="2880"/>
              <a:ext cx="5600" cy="3280"/>
            </a:xfrm>
            <a:custGeom>
              <a:avLst/>
              <a:gdLst>
                <a:gd name="connisteX0" fmla="*/ 0 w 49388"/>
                <a:gd name="connsiteY0" fmla="*/ 203197 h 28927"/>
                <a:gd name="connisteX1" fmla="*/ 203197 w 49388"/>
                <a:gd name="connsiteY1" fmla="*/ 0 h 28927"/>
                <a:gd name="connisteX2" fmla="*/ 3352803 w 49388"/>
                <a:gd name="connsiteY2" fmla="*/ 0 h 28927"/>
                <a:gd name="connisteX3" fmla="*/ 3556001 w 49388"/>
                <a:gd name="connsiteY3" fmla="*/ 203197 h 28927"/>
                <a:gd name="connisteX4" fmla="*/ 3556001 w 49388"/>
                <a:gd name="connsiteY4" fmla="*/ 1879604 h 28927"/>
                <a:gd name="connisteX5" fmla="*/ 3352803 w 49388"/>
                <a:gd name="connsiteY5" fmla="*/ 2082802 h 28927"/>
                <a:gd name="connisteX6" fmla="*/ 203197 w 49388"/>
                <a:gd name="connsiteY6" fmla="*/ 2082802 h 28927"/>
                <a:gd name="connisteX7" fmla="*/ 0 w 49388"/>
                <a:gd name="connsiteY7" fmla="*/ 1879604 h 28927"/>
                <a:gd name="connisteX8" fmla="*/ 0 w 49388"/>
                <a:gd name="connsiteY8" fmla="*/ 203197 h 2892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556001" h="2082802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352803" y="0"/>
                  </a:lnTo>
                  <a:cubicBezTo>
                    <a:pt x="3465027" y="0"/>
                    <a:pt x="3556001" y="90974"/>
                    <a:pt x="3556001" y="203198"/>
                  </a:cubicBezTo>
                  <a:lnTo>
                    <a:pt x="3556001" y="1879604"/>
                  </a:lnTo>
                  <a:cubicBezTo>
                    <a:pt x="3556001" y="1991828"/>
                    <a:pt x="3465027" y="2082802"/>
                    <a:pt x="3352803" y="2082802"/>
                  </a:cubicBezTo>
                  <a:lnTo>
                    <a:pt x="203198" y="2082802"/>
                  </a:lnTo>
                  <a:cubicBezTo>
                    <a:pt x="90974" y="2082802"/>
                    <a:pt x="0" y="1991828"/>
                    <a:pt x="0" y="1879604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7280" y="336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模拟交通信号交互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7280" y="424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平台内置算法模拟交通信号灯变化，测试自动驾驶车辆对信号的响应和处理能力。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12640" y="2880"/>
              <a:ext cx="5600" cy="3280"/>
            </a:xfrm>
            <a:custGeom>
              <a:avLst/>
              <a:gdLst>
                <a:gd name="connisteX0" fmla="*/ 0 w 49388"/>
                <a:gd name="connsiteY0" fmla="*/ 203197 h 28927"/>
                <a:gd name="connisteX1" fmla="*/ 203197 w 49388"/>
                <a:gd name="connsiteY1" fmla="*/ 0 h 28927"/>
                <a:gd name="connisteX2" fmla="*/ 3352803 w 49388"/>
                <a:gd name="connsiteY2" fmla="*/ 0 h 28927"/>
                <a:gd name="connisteX3" fmla="*/ 3556001 w 49388"/>
                <a:gd name="connsiteY3" fmla="*/ 203197 h 28927"/>
                <a:gd name="connisteX4" fmla="*/ 3556001 w 49388"/>
                <a:gd name="connsiteY4" fmla="*/ 1879604 h 28927"/>
                <a:gd name="connisteX5" fmla="*/ 3352803 w 49388"/>
                <a:gd name="connsiteY5" fmla="*/ 2082802 h 28927"/>
                <a:gd name="connisteX6" fmla="*/ 203197 w 49388"/>
                <a:gd name="connsiteY6" fmla="*/ 2082802 h 28927"/>
                <a:gd name="connisteX7" fmla="*/ 0 w 49388"/>
                <a:gd name="connsiteY7" fmla="*/ 1879604 h 28927"/>
                <a:gd name="connisteX8" fmla="*/ 0 w 49388"/>
                <a:gd name="connsiteY8" fmla="*/ 203197 h 2892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556001" h="2082802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352803" y="0"/>
                  </a:lnTo>
                  <a:cubicBezTo>
                    <a:pt x="3465027" y="0"/>
                    <a:pt x="3556001" y="90974"/>
                    <a:pt x="3556001" y="203198"/>
                  </a:cubicBezTo>
                  <a:lnTo>
                    <a:pt x="3556001" y="1879604"/>
                  </a:lnTo>
                  <a:cubicBezTo>
                    <a:pt x="3556001" y="1991828"/>
                    <a:pt x="3465027" y="2082802"/>
                    <a:pt x="3352803" y="2082802"/>
                  </a:cubicBezTo>
                  <a:lnTo>
                    <a:pt x="203198" y="2082802"/>
                  </a:lnTo>
                  <a:cubicBezTo>
                    <a:pt x="90974" y="2082802"/>
                    <a:pt x="0" y="1991828"/>
                    <a:pt x="0" y="1879604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3120" y="336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模拟紧急车辆响应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3120" y="424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可以模拟救护车、消防车等紧急车辆的行驶，评估自动驾驶系统对紧急情况的处理。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3" name="图片 12" descr="C:/Users/chang/AppData/Roaming/Kingsoft/office6/wppai/generateppt/194ea0bb-3f50-4e09-a852-d7e5359ecceb.jpg194ea0bb-3f50-4e09-a852-d7e5359ecceb"/>
          <p:cNvPicPr preferRelativeResize="0"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969" b="969"/>
          <a:stretch>
            <a:fillRect/>
          </a:stretch>
        </p:blipFill>
        <p:spPr>
          <a:xfrm>
            <a:off x="609603" y="4063996"/>
            <a:ext cx="10972800" cy="2184400"/>
          </a:xfrm>
          <a:custGeom>
            <a:avLst/>
            <a:gdLst>
              <a:gd name="connisteX0" fmla="*/ 0 w 152400"/>
              <a:gd name="connsiteY0" fmla="*/ 203197 h 30338"/>
              <a:gd name="connisteX1" fmla="*/ 203197 w 152400"/>
              <a:gd name="connsiteY1" fmla="*/ 0 h 30338"/>
              <a:gd name="connisteX2" fmla="*/ 10769602 w 152400"/>
              <a:gd name="connsiteY2" fmla="*/ 0 h 30338"/>
              <a:gd name="connisteX3" fmla="*/ 10972800 w 152400"/>
              <a:gd name="connsiteY3" fmla="*/ 203197 h 30338"/>
              <a:gd name="connisteX4" fmla="*/ 10972800 w 152400"/>
              <a:gd name="connsiteY4" fmla="*/ 1981203 h 30338"/>
              <a:gd name="connisteX5" fmla="*/ 10769602 w 152400"/>
              <a:gd name="connsiteY5" fmla="*/ 2184401 h 30338"/>
              <a:gd name="connisteX6" fmla="*/ 203197 w 152400"/>
              <a:gd name="connsiteY6" fmla="*/ 2184401 h 30338"/>
              <a:gd name="connisteX7" fmla="*/ 0 w 152400"/>
              <a:gd name="connsiteY7" fmla="*/ 1981203 h 30338"/>
              <a:gd name="connisteX8" fmla="*/ 0 w 152400"/>
              <a:gd name="connsiteY8" fmla="*/ 203197 h 3033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184401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1981203"/>
                </a:lnTo>
                <a:cubicBezTo>
                  <a:pt x="10972800" y="2093427"/>
                  <a:pt x="10881826" y="2184401"/>
                  <a:pt x="10769602" y="2184401"/>
                </a:cubicBezTo>
                <a:lnTo>
                  <a:pt x="203198" y="2184401"/>
                </a:lnTo>
                <a:cubicBezTo>
                  <a:pt x="90974" y="2184401"/>
                  <a:pt x="0" y="2093427"/>
                  <a:pt x="0" y="1981203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1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自动驾驶接口与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06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副标题 17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9" name="标题 18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117975" y="1385570"/>
            <a:ext cx="7458075" cy="4024630"/>
            <a:chOff x="6485" y="2182"/>
            <a:chExt cx="11745" cy="6338"/>
          </a:xfrm>
        </p:grpSpPr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648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4"/>
              </p:custDataLst>
            </p:nvPr>
          </p:nvSpPr>
          <p:spPr>
            <a:xfrm>
              <a:off x="8440" y="22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886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平台概述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78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14740" y="2280"/>
              <a:ext cx="21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1516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仿真环境定制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648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0"/>
              </p:custDataLst>
            </p:nvPr>
          </p:nvSpPr>
          <p:spPr>
            <a:xfrm>
              <a:off x="8440" y="46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886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传感器仿真功能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278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3"/>
              </p:custDataLst>
            </p:nvPr>
          </p:nvSpPr>
          <p:spPr>
            <a:xfrm>
              <a:off x="14740" y="4680"/>
              <a:ext cx="21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516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真实物理引擎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648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8440" y="70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8860" y="70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多车辆与交通仿真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开发语言支持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28" name="组合 27"/>
          <p:cNvGrpSpPr/>
          <p:nvPr/>
        </p:nvGrpSpPr>
        <p:grpSpPr>
          <a:xfrm>
            <a:off x="609600" y="1828800"/>
            <a:ext cx="10972800" cy="4419600"/>
            <a:chOff x="960" y="2880"/>
            <a:chExt cx="17280" cy="696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6000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1440" y="33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</a:t>
              </a:r>
              <a:r>
                <a:rPr lang="en-US" altLang="zh-CN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C++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接口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440" y="418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平台提供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C++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接口，方便开发者利用高性能语言进行自动驾驶算法的集成和测试。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7" name="图片 6" descr="C:/Users/chang/AppData/Roaming/Kingsoft/office6/wppai/generateppt/113aeb17f28b329d0950abc37030cb71.png113aeb17f28b329d0950abc37030cb71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l="15033" r="15033"/>
            <a:stretch>
              <a:fillRect/>
            </a:stretch>
          </p:blipFill>
          <p:spPr>
            <a:xfrm>
              <a:off x="6960" y="2880"/>
              <a:ext cx="2400" cy="32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任意多边形 9"/>
            <p:cNvSpPr/>
            <p:nvPr>
              <p:custDataLst>
                <p:tags r:id="rId10"/>
              </p:custDataLst>
            </p:nvPr>
          </p:nvSpPr>
          <p:spPr>
            <a:xfrm>
              <a:off x="960" y="6600"/>
              <a:ext cx="6000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 descr="C:/Users/chang/AppData/Roaming/Kingsoft/office6/wppai/generateppt/1d9250b86235ace54b317bce92eebd77.jpg1d9250b86235ace54b317bce92eebd77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l="16754" r="16754"/>
            <a:stretch>
              <a:fillRect/>
            </a:stretch>
          </p:blipFill>
          <p:spPr>
            <a:xfrm>
              <a:off x="6960" y="6600"/>
              <a:ext cx="2400" cy="32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6" name="任意多边形 15"/>
            <p:cNvSpPr/>
            <p:nvPr>
              <p:custDataLst>
                <p:tags r:id="rId13"/>
              </p:custDataLst>
            </p:nvPr>
          </p:nvSpPr>
          <p:spPr>
            <a:xfrm>
              <a:off x="9840" y="2880"/>
              <a:ext cx="6001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1440" y="710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ROS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兼容性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1440" y="790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ROS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接口，便于与现有的机器人操作系统集成，扩展自动驾驶系统的功能。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9" name="图片 18" descr="C:/Users/chang/AppData/Roaming/Kingsoft/office6/wppai/generateppt/5afc08350efd8649bee88f62fe080b37.jpg5afc08350efd8649bee88f62fe080b37"/>
            <p:cNvPicPr preferRelativeResize="0"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 t="5013" b="5013"/>
            <a:stretch>
              <a:fillRect/>
            </a:stretch>
          </p:blipFill>
          <p:spPr>
            <a:xfrm>
              <a:off x="15840" y="2880"/>
              <a:ext cx="2400" cy="32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2" name="任意多边形 21"/>
            <p:cNvSpPr/>
            <p:nvPr>
              <p:custDataLst>
                <p:tags r:id="rId18"/>
              </p:custDataLst>
            </p:nvPr>
          </p:nvSpPr>
          <p:spPr>
            <a:xfrm>
              <a:off x="9840" y="6600"/>
              <a:ext cx="6001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C:/Users/chang/AppData/Roaming/Kingsoft/office6/wppai/generateppt/4e843ed02470a7b7efaa0a55bc826193.jpg4e843ed02470a7b7efaa0a55bc826193"/>
            <p:cNvPicPr preferRelativeResize="0"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rcRect l="12963" r="12963"/>
            <a:stretch>
              <a:fillRect/>
            </a:stretch>
          </p:blipFill>
          <p:spPr>
            <a:xfrm>
              <a:off x="15840" y="6600"/>
              <a:ext cx="2400" cy="324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7" name="文本框 16"/>
            <p:cNvSpPr txBox="1"/>
            <p:nvPr>
              <p:custDataLst>
                <p:tags r:id="rId21"/>
              </p:custDataLst>
            </p:nvPr>
          </p:nvSpPr>
          <p:spPr>
            <a:xfrm>
              <a:off x="10320" y="33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Python API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集成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2"/>
              </p:custDataLst>
            </p:nvPr>
          </p:nvSpPr>
          <p:spPr>
            <a:xfrm>
              <a:off x="10320" y="418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Python API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，开发者可以轻松编写脚本，实现自动驾驶场景的快速迭代和模拟。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3"/>
              </p:custDataLst>
            </p:nvPr>
          </p:nvSpPr>
          <p:spPr>
            <a:xfrm>
              <a:off x="10320" y="710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支持其他语言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4"/>
              </p:custDataLst>
            </p:nvPr>
          </p:nvSpPr>
          <p:spPr>
            <a:xfrm>
              <a:off x="10320" y="790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除了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C++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Python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还支持其他编程语言的接口，以满足不同开发者的使用需求。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集成自动驾驶中间件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10583"/>
              <a:gd name="connsiteY0" fmla="*/ 0 h 7055"/>
              <a:gd name="connisteX1" fmla="*/ 761996 w 10583"/>
              <a:gd name="connsiteY1" fmla="*/ 0 h 7055"/>
              <a:gd name="connisteX2" fmla="*/ 761996 w 10583"/>
              <a:gd name="connsiteY2" fmla="*/ 304796 h 7055"/>
              <a:gd name="connisteX3" fmla="*/ 558798 w 10583"/>
              <a:gd name="connsiteY3" fmla="*/ 508004 h 7055"/>
              <a:gd name="connisteX4" fmla="*/ 203197 w 10583"/>
              <a:gd name="connsiteY4" fmla="*/ 508004 h 7055"/>
              <a:gd name="connisteX5" fmla="*/ 0 w 10583"/>
              <a:gd name="connsiteY5" fmla="*/ 304796 h 7055"/>
              <a:gd name="connisteX6" fmla="*/ 0 w 10583"/>
              <a:gd name="connsiteY6" fmla="*/ 0 h 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800" cy="4419600"/>
            <a:chOff x="960" y="2880"/>
            <a:chExt cx="17280" cy="6960"/>
          </a:xfrm>
        </p:grpSpPr>
        <p:pic>
          <p:nvPicPr>
            <p:cNvPr id="4" name="图片 3" descr="C:/Users/chang/AppData/Roaming/Kingsoft/office6/wppai/generateppt/262ddee3cf11761d418b6d3786310817.jpg262ddee3cf11761d418b6d3786310817"/>
            <p:cNvPicPr preferRelativeResize="0"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t="13978" b="13978"/>
            <a:stretch>
              <a:fillRect/>
            </a:stretch>
          </p:blipFill>
          <p:spPr>
            <a:xfrm>
              <a:off x="960" y="2880"/>
              <a:ext cx="5440" cy="3359"/>
            </a:xfrm>
            <a:custGeom>
              <a:avLst/>
              <a:gdLst>
                <a:gd name="connisteX0" fmla="*/ 0 w 47977"/>
                <a:gd name="connsiteY0" fmla="*/ 203197 h 29633"/>
                <a:gd name="connisteX1" fmla="*/ 203197 w 47977"/>
                <a:gd name="connsiteY1" fmla="*/ 0 h 29633"/>
                <a:gd name="connisteX2" fmla="*/ 3251204 w 47977"/>
                <a:gd name="connsiteY2" fmla="*/ 0 h 29633"/>
                <a:gd name="connisteX3" fmla="*/ 3454402 w 47977"/>
                <a:gd name="connsiteY3" fmla="*/ 203197 h 29633"/>
                <a:gd name="connisteX4" fmla="*/ 3454402 w 47977"/>
                <a:gd name="connsiteY4" fmla="*/ 2133596 h 29633"/>
                <a:gd name="connisteX5" fmla="*/ 0 w 47977"/>
                <a:gd name="connsiteY5" fmla="*/ 2133596 h 29633"/>
                <a:gd name="connisteX6" fmla="*/ 0 w 47977"/>
                <a:gd name="connsiteY6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133597"/>
                  </a:lnTo>
                  <a:lnTo>
                    <a:pt x="0" y="2133597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6240"/>
              <a:ext cx="5440" cy="3600"/>
            </a:xfrm>
            <a:custGeom>
              <a:avLst/>
              <a:gdLst>
                <a:gd name="connisteX0" fmla="*/ 0 w 47977"/>
                <a:gd name="connsiteY0" fmla="*/ 0 h 31750"/>
                <a:gd name="connisteX1" fmla="*/ 3454402 w 47977"/>
                <a:gd name="connsiteY1" fmla="*/ 0 h 31750"/>
                <a:gd name="connisteX2" fmla="*/ 3454402 w 47977"/>
                <a:gd name="connsiteY2" fmla="*/ 2082802 h 31750"/>
                <a:gd name="connisteX3" fmla="*/ 3251204 w 47977"/>
                <a:gd name="connsiteY3" fmla="*/ 2286000 h 31750"/>
                <a:gd name="connisteX4" fmla="*/ 203197 w 47977"/>
                <a:gd name="connsiteY4" fmla="*/ 2286000 h 31750"/>
                <a:gd name="connisteX5" fmla="*/ 0 w 47977"/>
                <a:gd name="connsiteY5" fmla="*/ 2082802 h 31750"/>
                <a:gd name="connisteX6" fmla="*/ 0 w 47977"/>
                <a:gd name="connsiteY6" fmla="*/ 0 h 31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286000">
                  <a:moveTo>
                    <a:pt x="0" y="0"/>
                  </a:moveTo>
                  <a:lnTo>
                    <a:pt x="3454402" y="0"/>
                  </a:lnTo>
                  <a:lnTo>
                    <a:pt x="3454402" y="2082802"/>
                  </a:lnTo>
                  <a:cubicBezTo>
                    <a:pt x="3454402" y="2195026"/>
                    <a:pt x="3363428" y="2286000"/>
                    <a:pt x="3251204" y="2286000"/>
                  </a:cubicBezTo>
                  <a:lnTo>
                    <a:pt x="203198" y="2286000"/>
                  </a:lnTo>
                  <a:cubicBezTo>
                    <a:pt x="90974" y="2286000"/>
                    <a:pt x="0" y="2195026"/>
                    <a:pt x="0" y="208280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chang/AppData/Roaming/Kingsoft/office6/wppai/generateppt/f7756e8a51a29d886236e696d86d7350.jpgf7756e8a51a29d886236e696d86d7350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t="14174" b="14175"/>
            <a:stretch>
              <a:fillRect/>
            </a:stretch>
          </p:blipFill>
          <p:spPr>
            <a:xfrm>
              <a:off x="6880" y="2880"/>
              <a:ext cx="5440" cy="3359"/>
            </a:xfrm>
            <a:custGeom>
              <a:avLst/>
              <a:gdLst>
                <a:gd name="connisteX0" fmla="*/ 0 w 47977"/>
                <a:gd name="connsiteY0" fmla="*/ 203197 h 29633"/>
                <a:gd name="connisteX1" fmla="*/ 203197 w 47977"/>
                <a:gd name="connsiteY1" fmla="*/ 0 h 29633"/>
                <a:gd name="connisteX2" fmla="*/ 3251204 w 47977"/>
                <a:gd name="connsiteY2" fmla="*/ 0 h 29633"/>
                <a:gd name="connisteX3" fmla="*/ 3454402 w 47977"/>
                <a:gd name="connsiteY3" fmla="*/ 203197 h 29633"/>
                <a:gd name="connisteX4" fmla="*/ 3454402 w 47977"/>
                <a:gd name="connsiteY4" fmla="*/ 2133596 h 29633"/>
                <a:gd name="connisteX5" fmla="*/ 0 w 47977"/>
                <a:gd name="connsiteY5" fmla="*/ 2133596 h 29633"/>
                <a:gd name="connisteX6" fmla="*/ 0 w 47977"/>
                <a:gd name="connsiteY6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133597"/>
                  </a:lnTo>
                  <a:lnTo>
                    <a:pt x="0" y="2133597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>
            <a:xfrm>
              <a:off x="6880" y="6240"/>
              <a:ext cx="5440" cy="3600"/>
            </a:xfrm>
            <a:custGeom>
              <a:avLst/>
              <a:gdLst>
                <a:gd name="connisteX0" fmla="*/ 0 w 47977"/>
                <a:gd name="connsiteY0" fmla="*/ 0 h 31750"/>
                <a:gd name="connisteX1" fmla="*/ 3454402 w 47977"/>
                <a:gd name="connsiteY1" fmla="*/ 0 h 31750"/>
                <a:gd name="connisteX2" fmla="*/ 3454402 w 47977"/>
                <a:gd name="connsiteY2" fmla="*/ 2082802 h 31750"/>
                <a:gd name="connisteX3" fmla="*/ 3251204 w 47977"/>
                <a:gd name="connsiteY3" fmla="*/ 2286000 h 31750"/>
                <a:gd name="connisteX4" fmla="*/ 203197 w 47977"/>
                <a:gd name="connsiteY4" fmla="*/ 2286000 h 31750"/>
                <a:gd name="connisteX5" fmla="*/ 0 w 47977"/>
                <a:gd name="connsiteY5" fmla="*/ 2082802 h 31750"/>
                <a:gd name="connisteX6" fmla="*/ 0 w 47977"/>
                <a:gd name="connsiteY6" fmla="*/ 0 h 31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286000">
                  <a:moveTo>
                    <a:pt x="0" y="0"/>
                  </a:moveTo>
                  <a:lnTo>
                    <a:pt x="3454402" y="0"/>
                  </a:lnTo>
                  <a:lnTo>
                    <a:pt x="3454402" y="2082802"/>
                  </a:lnTo>
                  <a:cubicBezTo>
                    <a:pt x="3454402" y="2195026"/>
                    <a:pt x="3363428" y="2286000"/>
                    <a:pt x="3251204" y="2286000"/>
                  </a:cubicBezTo>
                  <a:lnTo>
                    <a:pt x="203198" y="2286000"/>
                  </a:lnTo>
                  <a:cubicBezTo>
                    <a:pt x="90974" y="2286000"/>
                    <a:pt x="0" y="2195026"/>
                    <a:pt x="0" y="20828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144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中间件的功能模块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中间件提供数据处理、决策支持等模块，实现自动驾驶系统的高效集成。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chang/AppData/Roaming/Kingsoft/office6/wppai/generateppt/1d3b8cafe480308ed506e3b0d0ef5c39.jpg1d3b8cafe480308ed506e3b0d0ef5c39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l="9512" r="9512"/>
            <a:stretch>
              <a:fillRect/>
            </a:stretch>
          </p:blipFill>
          <p:spPr>
            <a:xfrm>
              <a:off x="12800" y="2880"/>
              <a:ext cx="5440" cy="3359"/>
            </a:xfrm>
            <a:custGeom>
              <a:avLst/>
              <a:gdLst>
                <a:gd name="connisteX0" fmla="*/ 0 w 47977"/>
                <a:gd name="connsiteY0" fmla="*/ 203197 h 29633"/>
                <a:gd name="connisteX1" fmla="*/ 203197 w 47977"/>
                <a:gd name="connsiteY1" fmla="*/ 0 h 29633"/>
                <a:gd name="connisteX2" fmla="*/ 3251204 w 47977"/>
                <a:gd name="connsiteY2" fmla="*/ 0 h 29633"/>
                <a:gd name="connisteX3" fmla="*/ 3454402 w 47977"/>
                <a:gd name="connsiteY3" fmla="*/ 203197 h 29633"/>
                <a:gd name="connisteX4" fmla="*/ 3454402 w 47977"/>
                <a:gd name="connsiteY4" fmla="*/ 2133596 h 29633"/>
                <a:gd name="connisteX5" fmla="*/ 0 w 47977"/>
                <a:gd name="connsiteY5" fmla="*/ 2133596 h 29633"/>
                <a:gd name="connisteX6" fmla="*/ 0 w 47977"/>
                <a:gd name="connsiteY6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133597"/>
                  </a:lnTo>
                  <a:lnTo>
                    <a:pt x="0" y="2133597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任意多边形 18"/>
            <p:cNvSpPr/>
            <p:nvPr>
              <p:custDataLst>
                <p:tags r:id="rId14"/>
              </p:custDataLst>
            </p:nvPr>
          </p:nvSpPr>
          <p:spPr>
            <a:xfrm>
              <a:off x="12800" y="6240"/>
              <a:ext cx="5440" cy="3600"/>
            </a:xfrm>
            <a:custGeom>
              <a:avLst/>
              <a:gdLst>
                <a:gd name="connisteX0" fmla="*/ 0 w 47977"/>
                <a:gd name="connsiteY0" fmla="*/ 0 h 31750"/>
                <a:gd name="connisteX1" fmla="*/ 3454402 w 47977"/>
                <a:gd name="connsiteY1" fmla="*/ 0 h 31750"/>
                <a:gd name="connisteX2" fmla="*/ 3454402 w 47977"/>
                <a:gd name="connsiteY2" fmla="*/ 2082802 h 31750"/>
                <a:gd name="connisteX3" fmla="*/ 3251204 w 47977"/>
                <a:gd name="connsiteY3" fmla="*/ 2286000 h 31750"/>
                <a:gd name="connisteX4" fmla="*/ 203197 w 47977"/>
                <a:gd name="connsiteY4" fmla="*/ 2286000 h 31750"/>
                <a:gd name="connisteX5" fmla="*/ 0 w 47977"/>
                <a:gd name="connsiteY5" fmla="*/ 2082802 h 31750"/>
                <a:gd name="connisteX6" fmla="*/ 0 w 47977"/>
                <a:gd name="connsiteY6" fmla="*/ 0 h 31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286000">
                  <a:moveTo>
                    <a:pt x="0" y="0"/>
                  </a:moveTo>
                  <a:lnTo>
                    <a:pt x="3454402" y="0"/>
                  </a:lnTo>
                  <a:lnTo>
                    <a:pt x="3454402" y="2082802"/>
                  </a:lnTo>
                  <a:cubicBezTo>
                    <a:pt x="3454402" y="2195026"/>
                    <a:pt x="3363428" y="2286000"/>
                    <a:pt x="3251204" y="2286000"/>
                  </a:cubicBezTo>
                  <a:lnTo>
                    <a:pt x="203198" y="2286000"/>
                  </a:lnTo>
                  <a:cubicBezTo>
                    <a:pt x="90974" y="2286000"/>
                    <a:pt x="0" y="2195026"/>
                    <a:pt x="0" y="208280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736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中间件与硬件的交互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736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中间件负责与传感器、执行器等硬件设备通信，确保自动驾驶系统的实时响应。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7"/>
              </p:custDataLst>
            </p:nvPr>
          </p:nvSpPr>
          <p:spPr>
            <a:xfrm>
              <a:off x="1328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中间件的兼容性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1328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中间件设计需兼容不同厂商的自动驾驶硬件，以支持广泛的车辆平台集成。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数据采集与回放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07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传感器数据采集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20" name="组合 19"/>
          <p:cNvGrpSpPr/>
          <p:nvPr/>
        </p:nvGrpSpPr>
        <p:grpSpPr>
          <a:xfrm>
            <a:off x="609600" y="1828800"/>
            <a:ext cx="10972800" cy="4419600"/>
            <a:chOff x="960" y="2880"/>
            <a:chExt cx="17280" cy="696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8399" cy="3240"/>
            </a:xfrm>
            <a:custGeom>
              <a:avLst/>
              <a:gdLst>
                <a:gd name="connisteX0" fmla="*/ 0 w 74083"/>
                <a:gd name="connsiteY0" fmla="*/ 203197 h 28575"/>
                <a:gd name="connisteX1" fmla="*/ 203197 w 74083"/>
                <a:gd name="connsiteY1" fmla="*/ 0 h 28575"/>
                <a:gd name="connisteX2" fmla="*/ 5130798 w 74083"/>
                <a:gd name="connsiteY2" fmla="*/ 0 h 28575"/>
                <a:gd name="connisteX3" fmla="*/ 5333996 w 74083"/>
                <a:gd name="connsiteY3" fmla="*/ 203197 h 28575"/>
                <a:gd name="connisteX4" fmla="*/ 5333996 w 74083"/>
                <a:gd name="connsiteY4" fmla="*/ 1854202 h 28575"/>
                <a:gd name="connisteX5" fmla="*/ 5130798 w 74083"/>
                <a:gd name="connsiteY5" fmla="*/ 2057400 h 28575"/>
                <a:gd name="connisteX6" fmla="*/ 203197 w 74083"/>
                <a:gd name="connsiteY6" fmla="*/ 2057400 h 28575"/>
                <a:gd name="connisteX7" fmla="*/ 0 w 74083"/>
                <a:gd name="connsiteY7" fmla="*/ 1854202 h 28575"/>
                <a:gd name="connisteX8" fmla="*/ 0 w 74083"/>
                <a:gd name="connsiteY8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1854202"/>
                  </a:lnTo>
                  <a:cubicBezTo>
                    <a:pt x="5333997" y="1966426"/>
                    <a:pt x="5243032" y="2057400"/>
                    <a:pt x="5130799" y="2057400"/>
                  </a:cubicBez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/>
            <p:cNvPicPr/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40" y="3780"/>
              <a:ext cx="1440" cy="1440"/>
            </a:xfrm>
            <a:prstGeom prst="rect">
              <a:avLst/>
            </a:prstGeom>
            <a:noFill/>
          </p:spPr>
        </p:pic>
        <p:sp>
          <p:nvSpPr>
            <p:cNvPr id="6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3280" y="3380"/>
              <a:ext cx="57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2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激光雷达数据采集</a:t>
              </a:r>
              <a:endParaRPr lang="zh-CN" altLang="en-US" sz="22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3280" y="4180"/>
              <a:ext cx="56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使用激光雷达</a:t>
              </a:r>
              <a:r>
                <a:rPr lang="en-US" altLang="zh-CN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(LiDAR)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捕捉周围环境的精确三维点云数据，为自动驾驶提供空间感知。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10"/>
              </p:custDataLst>
            </p:nvPr>
          </p:nvSpPr>
          <p:spPr>
            <a:xfrm>
              <a:off x="960" y="6600"/>
              <a:ext cx="8399" cy="3240"/>
            </a:xfrm>
            <a:custGeom>
              <a:avLst/>
              <a:gdLst>
                <a:gd name="connisteX0" fmla="*/ 0 w 74083"/>
                <a:gd name="connsiteY0" fmla="*/ 203197 h 28575"/>
                <a:gd name="connisteX1" fmla="*/ 203197 w 74083"/>
                <a:gd name="connsiteY1" fmla="*/ 0 h 28575"/>
                <a:gd name="connisteX2" fmla="*/ 5130798 w 74083"/>
                <a:gd name="connsiteY2" fmla="*/ 0 h 28575"/>
                <a:gd name="connisteX3" fmla="*/ 5333996 w 74083"/>
                <a:gd name="connsiteY3" fmla="*/ 203197 h 28575"/>
                <a:gd name="connisteX4" fmla="*/ 5333996 w 74083"/>
                <a:gd name="connsiteY4" fmla="*/ 1854202 h 28575"/>
                <a:gd name="connisteX5" fmla="*/ 5130798 w 74083"/>
                <a:gd name="connsiteY5" fmla="*/ 2057400 h 28575"/>
                <a:gd name="connisteX6" fmla="*/ 203197 w 74083"/>
                <a:gd name="connsiteY6" fmla="*/ 2057400 h 28575"/>
                <a:gd name="connisteX7" fmla="*/ 0 w 74083"/>
                <a:gd name="connsiteY7" fmla="*/ 1854202 h 28575"/>
                <a:gd name="connisteX8" fmla="*/ 0 w 74083"/>
                <a:gd name="connsiteY8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1854202"/>
                  </a:lnTo>
                  <a:cubicBezTo>
                    <a:pt x="5333997" y="1966426"/>
                    <a:pt x="5243032" y="2057400"/>
                    <a:pt x="5130799" y="2057400"/>
                  </a:cubicBez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/>
            <p:cNvPicPr/>
            <p:nvPr>
              <p:custDataLst>
                <p:tags r:id="rId11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40" y="7499"/>
              <a:ext cx="1440" cy="1440"/>
            </a:xfrm>
            <a:prstGeom prst="rect">
              <a:avLst/>
            </a:prstGeom>
            <a:noFill/>
          </p:spPr>
        </p:pic>
        <p:sp>
          <p:nvSpPr>
            <p:cNvPr id="10" name="文本框 9"/>
            <p:cNvSpPr txBox="1"/>
            <p:nvPr>
              <p:custDataLst>
                <p:tags r:id="rId14"/>
              </p:custDataLst>
            </p:nvPr>
          </p:nvSpPr>
          <p:spPr>
            <a:xfrm>
              <a:off x="3280" y="7100"/>
              <a:ext cx="57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2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超声波传感器数据采集</a:t>
              </a:r>
              <a:endParaRPr lang="zh-CN" altLang="en-US" sz="22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5"/>
              </p:custDataLst>
            </p:nvPr>
          </p:nvSpPr>
          <p:spPr>
            <a:xfrm>
              <a:off x="3280" y="7900"/>
              <a:ext cx="56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利用超声波传感器检测车辆周围的障碍物，为停车辅助和近距离障碍物警告提供数据支持。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6"/>
              </p:custDataLst>
            </p:nvPr>
          </p:nvSpPr>
          <p:spPr>
            <a:xfrm>
              <a:off x="9840" y="2880"/>
              <a:ext cx="8400" cy="3240"/>
            </a:xfrm>
            <a:custGeom>
              <a:avLst/>
              <a:gdLst>
                <a:gd name="connisteX0" fmla="*/ 0 w 74083"/>
                <a:gd name="connsiteY0" fmla="*/ 203197 h 28575"/>
                <a:gd name="connisteX1" fmla="*/ 203197 w 74083"/>
                <a:gd name="connsiteY1" fmla="*/ 0 h 28575"/>
                <a:gd name="connisteX2" fmla="*/ 5130798 w 74083"/>
                <a:gd name="connsiteY2" fmla="*/ 0 h 28575"/>
                <a:gd name="connisteX3" fmla="*/ 5333996 w 74083"/>
                <a:gd name="connsiteY3" fmla="*/ 203197 h 28575"/>
                <a:gd name="connisteX4" fmla="*/ 5333996 w 74083"/>
                <a:gd name="connsiteY4" fmla="*/ 1854202 h 28575"/>
                <a:gd name="connisteX5" fmla="*/ 5130798 w 74083"/>
                <a:gd name="connsiteY5" fmla="*/ 2057400 h 28575"/>
                <a:gd name="connisteX6" fmla="*/ 203197 w 74083"/>
                <a:gd name="connsiteY6" fmla="*/ 2057400 h 28575"/>
                <a:gd name="connisteX7" fmla="*/ 0 w 74083"/>
                <a:gd name="connsiteY7" fmla="*/ 1854202 h 28575"/>
                <a:gd name="connisteX8" fmla="*/ 0 w 74083"/>
                <a:gd name="connsiteY8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1854202"/>
                  </a:lnTo>
                  <a:cubicBezTo>
                    <a:pt x="5333997" y="1966426"/>
                    <a:pt x="5243032" y="2057400"/>
                    <a:pt x="5130799" y="2057400"/>
                  </a:cubicBez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/>
            <p:nvPr>
              <p:custDataLst>
                <p:tags r:id="rId17"/>
              </p:custDataLst>
            </p:nvPr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20" y="3780"/>
              <a:ext cx="1440" cy="1440"/>
            </a:xfrm>
            <a:prstGeom prst="rect">
              <a:avLst/>
            </a:prstGeom>
            <a:noFill/>
          </p:spPr>
        </p:pic>
        <p:sp>
          <p:nvSpPr>
            <p:cNvPr id="14" name="文本框 13"/>
            <p:cNvSpPr txBox="1"/>
            <p:nvPr>
              <p:custDataLst>
                <p:tags r:id="rId20"/>
              </p:custDataLst>
            </p:nvPr>
          </p:nvSpPr>
          <p:spPr>
            <a:xfrm>
              <a:off x="12160" y="3380"/>
              <a:ext cx="57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2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摄像头图像采集</a:t>
              </a:r>
              <a:endParaRPr lang="zh-CN" altLang="en-US" sz="22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1"/>
              </p:custDataLst>
            </p:nvPr>
          </p:nvSpPr>
          <p:spPr>
            <a:xfrm>
              <a:off x="12160" y="4180"/>
              <a:ext cx="56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通过高分辨率摄像头收集道路、交通标志和行人等视觉信息，用于图像识别和处理。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22"/>
              </p:custDataLst>
            </p:nvPr>
          </p:nvSpPr>
          <p:spPr>
            <a:xfrm>
              <a:off x="9840" y="6600"/>
              <a:ext cx="8400" cy="3240"/>
            </a:xfrm>
            <a:custGeom>
              <a:avLst/>
              <a:gdLst>
                <a:gd name="connisteX0" fmla="*/ 0 w 74083"/>
                <a:gd name="connsiteY0" fmla="*/ 203197 h 28575"/>
                <a:gd name="connisteX1" fmla="*/ 203197 w 74083"/>
                <a:gd name="connsiteY1" fmla="*/ 0 h 28575"/>
                <a:gd name="connisteX2" fmla="*/ 5130798 w 74083"/>
                <a:gd name="connsiteY2" fmla="*/ 0 h 28575"/>
                <a:gd name="connisteX3" fmla="*/ 5333996 w 74083"/>
                <a:gd name="connsiteY3" fmla="*/ 203197 h 28575"/>
                <a:gd name="connisteX4" fmla="*/ 5333996 w 74083"/>
                <a:gd name="connsiteY4" fmla="*/ 1854202 h 28575"/>
                <a:gd name="connisteX5" fmla="*/ 5130798 w 74083"/>
                <a:gd name="connsiteY5" fmla="*/ 2057400 h 28575"/>
                <a:gd name="connisteX6" fmla="*/ 203197 w 74083"/>
                <a:gd name="connsiteY6" fmla="*/ 2057400 h 28575"/>
                <a:gd name="connisteX7" fmla="*/ 0 w 74083"/>
                <a:gd name="connsiteY7" fmla="*/ 1854202 h 28575"/>
                <a:gd name="connisteX8" fmla="*/ 0 w 74083"/>
                <a:gd name="connsiteY8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1854202"/>
                  </a:lnTo>
                  <a:cubicBezTo>
                    <a:pt x="5333997" y="1966426"/>
                    <a:pt x="5243032" y="2057400"/>
                    <a:pt x="5130799" y="2057400"/>
                  </a:cubicBez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/>
            <p:nvPr>
              <p:custDataLst>
                <p:tags r:id="rId23"/>
              </p:custDataLst>
            </p:nvPr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320" y="7499"/>
              <a:ext cx="1440" cy="1440"/>
            </a:xfrm>
            <a:prstGeom prst="rect">
              <a:avLst/>
            </a:prstGeom>
            <a:noFill/>
          </p:spPr>
        </p:pic>
        <p:sp>
          <p:nvSpPr>
            <p:cNvPr id="18" name="文本框 17"/>
            <p:cNvSpPr txBox="1"/>
            <p:nvPr>
              <p:custDataLst>
                <p:tags r:id="rId26"/>
              </p:custDataLst>
            </p:nvPr>
          </p:nvSpPr>
          <p:spPr>
            <a:xfrm>
              <a:off x="12160" y="7100"/>
              <a:ext cx="57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2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惯性测量单元</a:t>
              </a:r>
              <a:r>
                <a:rPr lang="en-US" altLang="zh-CN" sz="22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(IMU)</a:t>
              </a:r>
              <a:r>
                <a:rPr lang="zh-CN" altLang="en-US" sz="22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数据采集</a:t>
              </a:r>
              <a:endParaRPr lang="zh-CN" altLang="en-US" sz="22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7"/>
              </p:custDataLst>
            </p:nvPr>
          </p:nvSpPr>
          <p:spPr>
            <a:xfrm>
              <a:off x="12160" y="7900"/>
              <a:ext cx="56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IMU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提供车辆的加速度和角速度数据，对于车辆动态状态的估计和定位至关重要。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5016499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仿真回放功能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2286000"/>
            <a:ext cx="4953000" cy="3962400"/>
            <a:chOff x="960" y="3600"/>
            <a:chExt cx="7800" cy="6240"/>
          </a:xfrm>
        </p:grpSpPr>
        <p:sp>
          <p:nvSpPr>
            <p:cNvPr id="3" name="任意多边形 2"/>
            <p:cNvSpPr/>
            <p:nvPr>
              <p:custDataLst>
                <p:tags r:id="rId2"/>
              </p:custDataLst>
            </p:nvPr>
          </p:nvSpPr>
          <p:spPr>
            <a:xfrm>
              <a:off x="960" y="3600"/>
              <a:ext cx="80" cy="1759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200" y="360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回放数据的精确性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200" y="440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平台能够精确回放采集到的传感器数据，确保仿真环境与真实世界高度一致。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5"/>
              </p:custDataLst>
            </p:nvPr>
          </p:nvSpPr>
          <p:spPr>
            <a:xfrm>
              <a:off x="960" y="5840"/>
              <a:ext cx="80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200" y="584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回放过程中的实时调整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200" y="664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用户可以在回放过程中实时调整参数，模拟不同交通场景，提高仿真测试的灵活性。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8"/>
              </p:custDataLst>
            </p:nvPr>
          </p:nvSpPr>
          <p:spPr>
            <a:xfrm>
              <a:off x="960" y="8080"/>
              <a:ext cx="80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200" y="808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回放功能的用户交互设计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200" y="888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提供直观的用户界面，方便用户加载数据、控制回放速度和进行场景编辑。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2" name="图片 11" descr="C:/Users/chang/AppData/Roaming/Kingsoft/office6/wppai/generateppt/fc582ae26fb7cfb7c31cc6f21c15e55a.jpgfc582ae26fb7cfb7c31cc6f21c15e55a"/>
          <p:cNvPicPr preferRelativeResize="0"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6804" r="16804"/>
          <a:stretch>
            <a:fillRect/>
          </a:stretch>
        </p:blipFill>
        <p:spPr>
          <a:xfrm>
            <a:off x="6096003" y="609603"/>
            <a:ext cx="5486400" cy="5638800"/>
          </a:xfrm>
          <a:custGeom>
            <a:avLst/>
            <a:gdLst>
              <a:gd name="connisteX0" fmla="*/ 0 w 76200"/>
              <a:gd name="connsiteY0" fmla="*/ 203197 h 78316"/>
              <a:gd name="connisteX1" fmla="*/ 203197 w 76200"/>
              <a:gd name="connsiteY1" fmla="*/ 0 h 78316"/>
              <a:gd name="connisteX2" fmla="*/ 5283202 w 76200"/>
              <a:gd name="connsiteY2" fmla="*/ 0 h 78316"/>
              <a:gd name="connisteX3" fmla="*/ 5486400 w 76200"/>
              <a:gd name="connsiteY3" fmla="*/ 203197 h 78316"/>
              <a:gd name="connisteX4" fmla="*/ 5486400 w 76200"/>
              <a:gd name="connsiteY4" fmla="*/ 5435595 h 78316"/>
              <a:gd name="connisteX5" fmla="*/ 5283202 w 76200"/>
              <a:gd name="connsiteY5" fmla="*/ 5638803 h 78316"/>
              <a:gd name="connisteX6" fmla="*/ 203197 w 76200"/>
              <a:gd name="connsiteY6" fmla="*/ 5638803 h 78316"/>
              <a:gd name="connisteX7" fmla="*/ 0 w 76200"/>
              <a:gd name="connsiteY7" fmla="*/ 5435595 h 78316"/>
              <a:gd name="connisteX8" fmla="*/ 0 w 76200"/>
              <a:gd name="connsiteY8" fmla="*/ 203197 h 7831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5283202" y="0"/>
                </a:lnTo>
                <a:cubicBezTo>
                  <a:pt x="5395426" y="0"/>
                  <a:pt x="5486400" y="90974"/>
                  <a:pt x="5486400" y="203198"/>
                </a:cubicBezTo>
                <a:lnTo>
                  <a:pt x="5486400" y="5435596"/>
                </a:lnTo>
                <a:cubicBezTo>
                  <a:pt x="5486400" y="5547829"/>
                  <a:pt x="5395426" y="5638803"/>
                  <a:pt x="5283202" y="5638803"/>
                </a:cubicBezTo>
                <a:lnTo>
                  <a:pt x="203198" y="5638803"/>
                </a:lnTo>
                <a:cubicBezTo>
                  <a:pt x="90974" y="5638803"/>
                  <a:pt x="0" y="5547829"/>
                  <a:pt x="0" y="5435596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13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15" name="任意多边形 14"/>
          <p:cNvSpPr/>
          <p:nvPr>
            <p:custDataLst>
              <p:tags r:id="rId14"/>
            </p:custDataLst>
          </p:nvPr>
        </p:nvSpPr>
        <p:spPr>
          <a:xfrm>
            <a:off x="11277597" y="2565404"/>
            <a:ext cx="914400" cy="1727200"/>
          </a:xfrm>
          <a:custGeom>
            <a:avLst/>
            <a:gdLst>
              <a:gd name="connisteX0" fmla="*/ 0 w 12700"/>
              <a:gd name="connsiteY0" fmla="*/ 203197 h 23988"/>
              <a:gd name="connisteX1" fmla="*/ 203197 w 12700"/>
              <a:gd name="connsiteY1" fmla="*/ 0 h 23988"/>
              <a:gd name="connisteX2" fmla="*/ 914400 w 12700"/>
              <a:gd name="connsiteY2" fmla="*/ 0 h 23988"/>
              <a:gd name="connisteX3" fmla="*/ 914400 w 12700"/>
              <a:gd name="connsiteY3" fmla="*/ 1727201 h 23988"/>
              <a:gd name="connisteX4" fmla="*/ 203197 w 12700"/>
              <a:gd name="connsiteY4" fmla="*/ 1727201 h 23988"/>
              <a:gd name="connisteX5" fmla="*/ 0 w 12700"/>
              <a:gd name="connsiteY5" fmla="*/ 1524003 h 23988"/>
              <a:gd name="connisteX6" fmla="*/ 0 w 12700"/>
              <a:gd name="connsiteY6" fmla="*/ 203197 h 2398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914400" h="1727201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914400" y="0"/>
                </a:lnTo>
                <a:lnTo>
                  <a:pt x="914400" y="1727201"/>
                </a:lnTo>
                <a:lnTo>
                  <a:pt x="203198" y="1727201"/>
                </a:lnTo>
                <a:cubicBezTo>
                  <a:pt x="90974" y="1727201"/>
                  <a:pt x="0" y="1636227"/>
                  <a:pt x="0" y="1524003"/>
                </a:cubicBez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场景与事件复现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08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8288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4384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自定义交通事件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38400" y="2057400"/>
            <a:ext cx="9220200" cy="3962400"/>
            <a:chOff x="3840" y="3240"/>
            <a:chExt cx="14520" cy="6240"/>
          </a:xfrm>
        </p:grpSpPr>
        <p:pic>
          <p:nvPicPr>
            <p:cNvPr id="4" name="图片 3" descr="C:/Users/chang/AppData/Roaming/Kingsoft/office6/wppai/generateppt/1fdb009c-fc3a-438f-9764-518beca6bdf3.jpg1fdb009c-fc3a-438f-9764-518beca6bdf3"/>
            <p:cNvPicPr preferRelativeResize="0"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3840" y="324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9" name="图片 8" descr="C:/Users/chang/AppData/Roaming/Kingsoft/office6/wppai/generateppt/992d613d-0ac5-45ac-a16e-977edc8e1efa.jpg992d613d-0ac5-45ac-a16e-977edc8e1efa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3840" y="684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5680" y="324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创建复杂交通场景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4" name="图片 13" descr="C:/Users/chang/AppData/Roaming/Kingsoft/office6/wppai/generateppt/fd6b9ee0-1fe1-491e-92d1-a44d86c8d5d5.jpgfd6b9ee0-1fe1-491e-92d1-a44d86c8d5d5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11280" y="324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5680" y="3960"/>
              <a:ext cx="52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利用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平台，开发者可以构建包含多车辆、行人和交通信号的复杂交通场景。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9" name="图片 18" descr="C:/Users/chang/AppData/Roaming/Kingsoft/office6/wppai/generateppt/8f7701e5-164f-4b70-b6dd-0997772384dc.jpg8f7701e5-164f-4b70-b6dd-0997772384dc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>
            <a:xfrm>
              <a:off x="11280" y="684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5680" y="684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重现历史交通事故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5"/>
              </p:custDataLst>
            </p:nvPr>
          </p:nvSpPr>
          <p:spPr>
            <a:xfrm>
              <a:off x="5680" y="7560"/>
              <a:ext cx="52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，可以复现真实世界中的交通事故，分析原因并训练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避免类似事件。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13120" y="324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模拟极端天气影响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13120" y="3960"/>
              <a:ext cx="52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允许用户模拟雨、雪、雾等极端天气条件，测试自动驾驶系统在恶劣环境下的表现。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8"/>
              </p:custDataLst>
            </p:nvPr>
          </p:nvSpPr>
          <p:spPr>
            <a:xfrm>
              <a:off x="13120" y="684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设计紧急车辆响应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9"/>
              </p:custDataLst>
            </p:nvPr>
          </p:nvSpPr>
          <p:spPr>
            <a:xfrm>
              <a:off x="13120" y="7560"/>
              <a:ext cx="52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支持模拟救护车、消防车等紧急车辆的响应场景，训练自动驾驶车辆的避让和响应策略。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259016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极限测试场景生成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800" cy="4418330"/>
            <a:chOff x="960" y="2880"/>
            <a:chExt cx="17280" cy="6958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960" y="2880"/>
              <a:ext cx="5440" cy="6959"/>
            </a:xfrm>
            <a:custGeom>
              <a:avLst/>
              <a:gdLst>
                <a:gd name="connisteX0" fmla="*/ 0 w 47977"/>
                <a:gd name="connsiteY0" fmla="*/ 203197 h 61383"/>
                <a:gd name="connisteX1" fmla="*/ 203197 w 47977"/>
                <a:gd name="connsiteY1" fmla="*/ 0 h 61383"/>
                <a:gd name="connisteX2" fmla="*/ 3251204 w 47977"/>
                <a:gd name="connsiteY2" fmla="*/ 0 h 61383"/>
                <a:gd name="connisteX3" fmla="*/ 3454402 w 47977"/>
                <a:gd name="connsiteY3" fmla="*/ 203197 h 61383"/>
                <a:gd name="connisteX4" fmla="*/ 3454402 w 47977"/>
                <a:gd name="connsiteY4" fmla="*/ 4216398 h 61383"/>
                <a:gd name="connisteX5" fmla="*/ 3251204 w 47977"/>
                <a:gd name="connsiteY5" fmla="*/ 4419596 h 61383"/>
                <a:gd name="connisteX6" fmla="*/ 203197 w 47977"/>
                <a:gd name="connsiteY6" fmla="*/ 4419596 h 61383"/>
                <a:gd name="connisteX7" fmla="*/ 0 w 47977"/>
                <a:gd name="connsiteY7" fmla="*/ 4216398 h 61383"/>
                <a:gd name="connisteX8" fmla="*/ 0 w 47977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4216399"/>
                  </a:lnTo>
                  <a:cubicBezTo>
                    <a:pt x="3454402" y="4328632"/>
                    <a:pt x="3363428" y="4419597"/>
                    <a:pt x="3251204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 descr="C:/Users/chang/AppData/Roaming/Kingsoft/office6/wppai/generateppt/f63fcafc832d6fedd014f3ce82a61030.jpgf63fcafc832d6fedd014f3ce82a61030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10632" r="10632"/>
            <a:stretch>
              <a:fillRect/>
            </a:stretch>
          </p:blipFill>
          <p:spPr>
            <a:xfrm>
              <a:off x="1440" y="3360"/>
              <a:ext cx="4479" cy="3199"/>
            </a:xfrm>
            <a:custGeom>
              <a:avLst/>
              <a:gdLst>
                <a:gd name="connisteX0" fmla="*/ 0 w 39511"/>
                <a:gd name="connsiteY0" fmla="*/ 101598 h 28222"/>
                <a:gd name="connisteX1" fmla="*/ 101598 w 39511"/>
                <a:gd name="connsiteY1" fmla="*/ 0 h 28222"/>
                <a:gd name="connisteX2" fmla="*/ 2743200 w 39511"/>
                <a:gd name="connsiteY2" fmla="*/ 0 h 28222"/>
                <a:gd name="connisteX3" fmla="*/ 2844798 w 39511"/>
                <a:gd name="connsiteY3" fmla="*/ 101598 h 28222"/>
                <a:gd name="connisteX4" fmla="*/ 2844798 w 39511"/>
                <a:gd name="connsiteY4" fmla="*/ 1930398 h 28222"/>
                <a:gd name="connisteX5" fmla="*/ 2743200 w 39511"/>
                <a:gd name="connsiteY5" fmla="*/ 2031997 h 28222"/>
                <a:gd name="connisteX6" fmla="*/ 101598 w 39511"/>
                <a:gd name="connsiteY6" fmla="*/ 2031997 h 28222"/>
                <a:gd name="connisteX7" fmla="*/ 0 w 39511"/>
                <a:gd name="connsiteY7" fmla="*/ 1930398 h 28222"/>
                <a:gd name="connisteX8" fmla="*/ 0 w 39511"/>
                <a:gd name="connsiteY8" fmla="*/ 101598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844799" h="2031998">
                  <a:moveTo>
                    <a:pt x="0" y="101599"/>
                  </a:moveTo>
                  <a:cubicBezTo>
                    <a:pt x="0" y="45491"/>
                    <a:pt x="45491" y="0"/>
                    <a:pt x="101599" y="0"/>
                  </a:cubicBezTo>
                  <a:lnTo>
                    <a:pt x="2743200" y="0"/>
                  </a:lnTo>
                  <a:cubicBezTo>
                    <a:pt x="2799308" y="0"/>
                    <a:pt x="2844799" y="45491"/>
                    <a:pt x="2844799" y="101599"/>
                  </a:cubicBezTo>
                  <a:lnTo>
                    <a:pt x="2844799" y="1930399"/>
                  </a:lnTo>
                  <a:cubicBezTo>
                    <a:pt x="2844799" y="1986507"/>
                    <a:pt x="2799308" y="2031998"/>
                    <a:pt x="2743200" y="2031998"/>
                  </a:cubicBezTo>
                  <a:lnTo>
                    <a:pt x="101599" y="2031998"/>
                  </a:lnTo>
                  <a:cubicBezTo>
                    <a:pt x="45491" y="2031998"/>
                    <a:pt x="0" y="1986507"/>
                    <a:pt x="0" y="1930399"/>
                  </a:cubicBezTo>
                  <a:lnTo>
                    <a:pt x="0" y="101599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任意多边形 9"/>
            <p:cNvSpPr/>
            <p:nvPr>
              <p:custDataLst>
                <p:tags r:id="rId7"/>
              </p:custDataLst>
            </p:nvPr>
          </p:nvSpPr>
          <p:spPr>
            <a:xfrm>
              <a:off x="6880" y="2880"/>
              <a:ext cx="5440" cy="6959"/>
            </a:xfrm>
            <a:custGeom>
              <a:avLst/>
              <a:gdLst>
                <a:gd name="connisteX0" fmla="*/ 0 w 47977"/>
                <a:gd name="connsiteY0" fmla="*/ 203197 h 61383"/>
                <a:gd name="connisteX1" fmla="*/ 203197 w 47977"/>
                <a:gd name="connsiteY1" fmla="*/ 0 h 61383"/>
                <a:gd name="connisteX2" fmla="*/ 3251204 w 47977"/>
                <a:gd name="connsiteY2" fmla="*/ 0 h 61383"/>
                <a:gd name="connisteX3" fmla="*/ 3454402 w 47977"/>
                <a:gd name="connsiteY3" fmla="*/ 203197 h 61383"/>
                <a:gd name="connisteX4" fmla="*/ 3454402 w 47977"/>
                <a:gd name="connsiteY4" fmla="*/ 4216398 h 61383"/>
                <a:gd name="connisteX5" fmla="*/ 3251204 w 47977"/>
                <a:gd name="connsiteY5" fmla="*/ 4419596 h 61383"/>
                <a:gd name="connisteX6" fmla="*/ 203197 w 47977"/>
                <a:gd name="connsiteY6" fmla="*/ 4419596 h 61383"/>
                <a:gd name="connisteX7" fmla="*/ 0 w 47977"/>
                <a:gd name="connsiteY7" fmla="*/ 4216398 h 61383"/>
                <a:gd name="connisteX8" fmla="*/ 0 w 47977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4216399"/>
                  </a:lnTo>
                  <a:cubicBezTo>
                    <a:pt x="3454402" y="4328632"/>
                    <a:pt x="3363428" y="4419597"/>
                    <a:pt x="3251204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chang/AppData/Roaming/Kingsoft/office6/wppai/generateppt/afafba0a4a9e432b82269de911e04d48.jpgafafba0a4a9e432b82269de911e04d48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t="2385" b="2385"/>
            <a:stretch>
              <a:fillRect/>
            </a:stretch>
          </p:blipFill>
          <p:spPr>
            <a:xfrm>
              <a:off x="7360" y="3360"/>
              <a:ext cx="4479" cy="3199"/>
            </a:xfrm>
            <a:custGeom>
              <a:avLst/>
              <a:gdLst>
                <a:gd name="connisteX0" fmla="*/ 0 w 39511"/>
                <a:gd name="connsiteY0" fmla="*/ 101598 h 28222"/>
                <a:gd name="connisteX1" fmla="*/ 101598 w 39511"/>
                <a:gd name="connsiteY1" fmla="*/ 0 h 28222"/>
                <a:gd name="connisteX2" fmla="*/ 2743200 w 39511"/>
                <a:gd name="connsiteY2" fmla="*/ 0 h 28222"/>
                <a:gd name="connisteX3" fmla="*/ 2844798 w 39511"/>
                <a:gd name="connsiteY3" fmla="*/ 101598 h 28222"/>
                <a:gd name="connisteX4" fmla="*/ 2844798 w 39511"/>
                <a:gd name="connsiteY4" fmla="*/ 1930398 h 28222"/>
                <a:gd name="connisteX5" fmla="*/ 2743200 w 39511"/>
                <a:gd name="connsiteY5" fmla="*/ 2031997 h 28222"/>
                <a:gd name="connisteX6" fmla="*/ 101598 w 39511"/>
                <a:gd name="connsiteY6" fmla="*/ 2031997 h 28222"/>
                <a:gd name="connisteX7" fmla="*/ 0 w 39511"/>
                <a:gd name="connsiteY7" fmla="*/ 1930398 h 28222"/>
                <a:gd name="connisteX8" fmla="*/ 0 w 39511"/>
                <a:gd name="connsiteY8" fmla="*/ 101598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844799" h="2031998">
                  <a:moveTo>
                    <a:pt x="0" y="101599"/>
                  </a:moveTo>
                  <a:cubicBezTo>
                    <a:pt x="0" y="45491"/>
                    <a:pt x="45491" y="0"/>
                    <a:pt x="101599" y="0"/>
                  </a:cubicBezTo>
                  <a:lnTo>
                    <a:pt x="2743200" y="0"/>
                  </a:lnTo>
                  <a:cubicBezTo>
                    <a:pt x="2799308" y="0"/>
                    <a:pt x="2844799" y="45491"/>
                    <a:pt x="2844799" y="101599"/>
                  </a:cubicBezTo>
                  <a:lnTo>
                    <a:pt x="2844799" y="1930399"/>
                  </a:lnTo>
                  <a:cubicBezTo>
                    <a:pt x="2844799" y="1986507"/>
                    <a:pt x="2799308" y="2031998"/>
                    <a:pt x="2743200" y="2031998"/>
                  </a:cubicBezTo>
                  <a:lnTo>
                    <a:pt x="101599" y="2031998"/>
                  </a:lnTo>
                  <a:cubicBezTo>
                    <a:pt x="45491" y="2031998"/>
                    <a:pt x="0" y="1986507"/>
                    <a:pt x="0" y="1930399"/>
                  </a:cubicBezTo>
                  <a:lnTo>
                    <a:pt x="0" y="101599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1440" y="70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极端天气模拟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792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在自动驾驶仿真中，通过模拟如暴雨、大雾等极端天气，测试车辆的应对能力。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12"/>
              </p:custDataLst>
            </p:nvPr>
          </p:nvSpPr>
          <p:spPr>
            <a:xfrm>
              <a:off x="12800" y="2880"/>
              <a:ext cx="5440" cy="6959"/>
            </a:xfrm>
            <a:custGeom>
              <a:avLst/>
              <a:gdLst>
                <a:gd name="connisteX0" fmla="*/ 0 w 47977"/>
                <a:gd name="connsiteY0" fmla="*/ 203197 h 61383"/>
                <a:gd name="connisteX1" fmla="*/ 203197 w 47977"/>
                <a:gd name="connsiteY1" fmla="*/ 0 h 61383"/>
                <a:gd name="connisteX2" fmla="*/ 3251204 w 47977"/>
                <a:gd name="connsiteY2" fmla="*/ 0 h 61383"/>
                <a:gd name="connisteX3" fmla="*/ 3454402 w 47977"/>
                <a:gd name="connsiteY3" fmla="*/ 203197 h 61383"/>
                <a:gd name="connisteX4" fmla="*/ 3454402 w 47977"/>
                <a:gd name="connsiteY4" fmla="*/ 4216398 h 61383"/>
                <a:gd name="connisteX5" fmla="*/ 3251204 w 47977"/>
                <a:gd name="connsiteY5" fmla="*/ 4419596 h 61383"/>
                <a:gd name="connisteX6" fmla="*/ 203197 w 47977"/>
                <a:gd name="connsiteY6" fmla="*/ 4419596 h 61383"/>
                <a:gd name="connisteX7" fmla="*/ 0 w 47977"/>
                <a:gd name="connsiteY7" fmla="*/ 4216398 h 61383"/>
                <a:gd name="connisteX8" fmla="*/ 0 w 47977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4216399"/>
                  </a:lnTo>
                  <a:cubicBezTo>
                    <a:pt x="3454402" y="4328632"/>
                    <a:pt x="3363428" y="4419597"/>
                    <a:pt x="3251204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 descr="C:/Users/chang/AppData/Roaming/Kingsoft/office6/wppai/generateppt/46a3cc4d8bf4891a463be51c9381de35.jpg46a3cc4d8bf4891a463be51c9381de35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l="10632" r="10632"/>
            <a:stretch>
              <a:fillRect/>
            </a:stretch>
          </p:blipFill>
          <p:spPr>
            <a:xfrm>
              <a:off x="13280" y="3360"/>
              <a:ext cx="4479" cy="3199"/>
            </a:xfrm>
            <a:custGeom>
              <a:avLst/>
              <a:gdLst>
                <a:gd name="connisteX0" fmla="*/ 0 w 39511"/>
                <a:gd name="connsiteY0" fmla="*/ 101598 h 28222"/>
                <a:gd name="connisteX1" fmla="*/ 101598 w 39511"/>
                <a:gd name="connsiteY1" fmla="*/ 0 h 28222"/>
                <a:gd name="connisteX2" fmla="*/ 2743200 w 39511"/>
                <a:gd name="connsiteY2" fmla="*/ 0 h 28222"/>
                <a:gd name="connisteX3" fmla="*/ 2844798 w 39511"/>
                <a:gd name="connsiteY3" fmla="*/ 101598 h 28222"/>
                <a:gd name="connisteX4" fmla="*/ 2844798 w 39511"/>
                <a:gd name="connsiteY4" fmla="*/ 1930398 h 28222"/>
                <a:gd name="connisteX5" fmla="*/ 2743200 w 39511"/>
                <a:gd name="connsiteY5" fmla="*/ 2031997 h 28222"/>
                <a:gd name="connisteX6" fmla="*/ 101598 w 39511"/>
                <a:gd name="connsiteY6" fmla="*/ 2031997 h 28222"/>
                <a:gd name="connisteX7" fmla="*/ 0 w 39511"/>
                <a:gd name="connsiteY7" fmla="*/ 1930398 h 28222"/>
                <a:gd name="connisteX8" fmla="*/ 0 w 39511"/>
                <a:gd name="connsiteY8" fmla="*/ 101598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844799" h="2031998">
                  <a:moveTo>
                    <a:pt x="0" y="101599"/>
                  </a:moveTo>
                  <a:cubicBezTo>
                    <a:pt x="0" y="45491"/>
                    <a:pt x="45491" y="0"/>
                    <a:pt x="101599" y="0"/>
                  </a:cubicBezTo>
                  <a:lnTo>
                    <a:pt x="2743200" y="0"/>
                  </a:lnTo>
                  <a:cubicBezTo>
                    <a:pt x="2799308" y="0"/>
                    <a:pt x="2844799" y="45491"/>
                    <a:pt x="2844799" y="101599"/>
                  </a:cubicBezTo>
                  <a:lnTo>
                    <a:pt x="2844799" y="1930399"/>
                  </a:lnTo>
                  <a:cubicBezTo>
                    <a:pt x="2844799" y="1986507"/>
                    <a:pt x="2799308" y="2031998"/>
                    <a:pt x="2743200" y="2031998"/>
                  </a:cubicBezTo>
                  <a:lnTo>
                    <a:pt x="101599" y="2031998"/>
                  </a:lnTo>
                  <a:cubicBezTo>
                    <a:pt x="45491" y="2031998"/>
                    <a:pt x="0" y="1986507"/>
                    <a:pt x="0" y="1930399"/>
                  </a:cubicBezTo>
                  <a:lnTo>
                    <a:pt x="0" y="101599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7360" y="70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复杂交通流模拟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7360" y="792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构建高密度交通流场景，包括多变的交通参与者行为，以检验自动驾驶系统的决策能力。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7"/>
              </p:custDataLst>
            </p:nvPr>
          </p:nvSpPr>
          <p:spPr>
            <a:xfrm>
              <a:off x="13280" y="70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紧急情况重现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13280" y="792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模拟紧急情况如行人突然横穿马路，测试自动驾驶系统在紧急情况下的反应时间和处理能力。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开源与社区支持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09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开源特性与二次开发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1828800"/>
            <a:ext cx="4038600" cy="4418965"/>
          </a:xfrm>
          <a:custGeom>
            <a:avLst/>
            <a:gdLst>
              <a:gd name="connisteX0" fmla="*/ 0 w 56091"/>
              <a:gd name="connsiteY0" fmla="*/ 203197 h 61383"/>
              <a:gd name="connisteX1" fmla="*/ 203197 w 56091"/>
              <a:gd name="connsiteY1" fmla="*/ 0 h 61383"/>
              <a:gd name="connisteX2" fmla="*/ 4038603 w 56091"/>
              <a:gd name="connsiteY2" fmla="*/ 0 h 61383"/>
              <a:gd name="connisteX3" fmla="*/ 4038603 w 56091"/>
              <a:gd name="connsiteY3" fmla="*/ 4419596 h 61383"/>
              <a:gd name="connisteX4" fmla="*/ 203197 w 56091"/>
              <a:gd name="connsiteY4" fmla="*/ 4419596 h 61383"/>
              <a:gd name="connisteX5" fmla="*/ 0 w 56091"/>
              <a:gd name="connsiteY5" fmla="*/ 4216398 h 61383"/>
              <a:gd name="connisteX6" fmla="*/ 0 w 56091"/>
              <a:gd name="connsiteY6" fmla="*/ 203197 h 6138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3" h="44195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4038603" y="0"/>
                </a:lnTo>
                <a:lnTo>
                  <a:pt x="4038603" y="4419597"/>
                </a:lnTo>
                <a:lnTo>
                  <a:pt x="203198" y="4419597"/>
                </a:lnTo>
                <a:cubicBezTo>
                  <a:pt x="90974" y="4419597"/>
                  <a:pt x="0" y="4328632"/>
                  <a:pt x="0" y="4216399"/>
                </a:cubicBez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66800" y="2336800"/>
            <a:ext cx="3200400" cy="3403600"/>
            <a:chOff x="1680" y="3680"/>
            <a:chExt cx="5040" cy="5360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680" y="3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模块化设计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680" y="4560"/>
              <a:ext cx="50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的模块化设计允许开发者轻松替换或升级特定功能，促进二次开发。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680" y="672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API</a:t>
              </a: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接口开放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680" y="7600"/>
              <a:ext cx="50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提供丰富的</a:t>
              </a:r>
              <a:r>
                <a:rPr lang="en-US" altLang="zh-CN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API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接口，方便开发者接入自定义算法，实现功能扩展和个性化定制。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8" name="图片 7" descr="C:/Users/chang/AppData/Roaming/Kingsoft/office6/wppai/generateppt/f8e72f2a3083d4d4bff67c43f0dff921.jpgf8e72f2a3083d4d4bff67c43f0dff921"/>
          <p:cNvPicPr preferRelativeResize="0"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5882" r="5882"/>
          <a:stretch>
            <a:fillRect/>
          </a:stretch>
        </p:blipFill>
        <p:spPr>
          <a:xfrm>
            <a:off x="4648197" y="1828800"/>
            <a:ext cx="6933565" cy="4418965"/>
          </a:xfrm>
          <a:custGeom>
            <a:avLst/>
            <a:gdLst>
              <a:gd name="connisteX0" fmla="*/ 0 w 96308"/>
              <a:gd name="connsiteY0" fmla="*/ 0 h 61383"/>
              <a:gd name="connisteX1" fmla="*/ 6730998 w 96308"/>
              <a:gd name="connsiteY1" fmla="*/ 0 h 61383"/>
              <a:gd name="connisteX2" fmla="*/ 6934196 w 96308"/>
              <a:gd name="connsiteY2" fmla="*/ 203197 h 61383"/>
              <a:gd name="connisteX3" fmla="*/ 6934196 w 96308"/>
              <a:gd name="connsiteY3" fmla="*/ 4216398 h 61383"/>
              <a:gd name="connisteX4" fmla="*/ 6730998 w 96308"/>
              <a:gd name="connsiteY4" fmla="*/ 4419596 h 61383"/>
              <a:gd name="connisteX5" fmla="*/ 0 w 96308"/>
              <a:gd name="connsiteY5" fmla="*/ 4419596 h 61383"/>
              <a:gd name="connisteX6" fmla="*/ 0 w 96308"/>
              <a:gd name="connsiteY6" fmla="*/ 0 h 6138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197" h="4419597">
                <a:moveTo>
                  <a:pt x="0" y="0"/>
                </a:moveTo>
                <a:lnTo>
                  <a:pt x="6730999" y="0"/>
                </a:lnTo>
                <a:cubicBezTo>
                  <a:pt x="6843232" y="0"/>
                  <a:pt x="6934197" y="90974"/>
                  <a:pt x="6934197" y="203198"/>
                </a:cubicBezTo>
                <a:lnTo>
                  <a:pt x="6934197" y="4216399"/>
                </a:lnTo>
                <a:cubicBezTo>
                  <a:pt x="6934197" y="4328632"/>
                  <a:pt x="6843232" y="4419597"/>
                  <a:pt x="6730999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117975" y="1385570"/>
            <a:ext cx="7458075" cy="4024630"/>
            <a:chOff x="6485" y="2182"/>
            <a:chExt cx="11745" cy="6338"/>
          </a:xfrm>
        </p:grpSpPr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8440" y="22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648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06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14740" y="2280"/>
              <a:ext cx="21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886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自动驾驶接口与</a:t>
              </a:r>
              <a:r>
                <a:rPr lang="en-US" altLang="zh-CN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API</a:t>
              </a:r>
              <a:endParaRPr lang="en-US" altLang="zh-CN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1278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07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8"/>
              </p:custDataLst>
            </p:nvPr>
          </p:nvSpPr>
          <p:spPr>
            <a:xfrm>
              <a:off x="8440" y="46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516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数据采集与回放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648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08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14740" y="4680"/>
              <a:ext cx="21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886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场景与事件复现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3"/>
              </p:custDataLst>
            </p:nvPr>
          </p:nvSpPr>
          <p:spPr>
            <a:xfrm>
              <a:off x="1278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09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4"/>
              </p:custDataLst>
            </p:nvPr>
          </p:nvSpPr>
          <p:spPr>
            <a:xfrm>
              <a:off x="8440" y="70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516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开源与社区支持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6"/>
              </p:custDataLst>
            </p:nvPr>
          </p:nvSpPr>
          <p:spPr>
            <a:xfrm>
              <a:off x="648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10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8860" y="70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应用场景举例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社区资源与文档支持</a:t>
            </a:r>
            <a:endParaRPr lang="zh-CN" altLang="en-US" sz="4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4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10583"/>
              <a:gd name="connsiteY0" fmla="*/ 0 h 7055"/>
              <a:gd name="connisteX1" fmla="*/ 761996 w 10583"/>
              <a:gd name="connsiteY1" fmla="*/ 0 h 7055"/>
              <a:gd name="connisteX2" fmla="*/ 761996 w 10583"/>
              <a:gd name="connsiteY2" fmla="*/ 304796 h 7055"/>
              <a:gd name="connisteX3" fmla="*/ 558798 w 10583"/>
              <a:gd name="connsiteY3" fmla="*/ 508004 h 7055"/>
              <a:gd name="connisteX4" fmla="*/ 203197 w 10583"/>
              <a:gd name="connsiteY4" fmla="*/ 508004 h 7055"/>
              <a:gd name="connisteX5" fmla="*/ 0 w 10583"/>
              <a:gd name="connsiteY5" fmla="*/ 304796 h 7055"/>
              <a:gd name="connisteX6" fmla="*/ 0 w 10583"/>
              <a:gd name="connsiteY6" fmla="*/ 0 h 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09600" y="2565400"/>
            <a:ext cx="9220200" cy="2946400"/>
            <a:chOff x="960" y="4040"/>
            <a:chExt cx="14520" cy="464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960" y="4040"/>
              <a:ext cx="1920" cy="1920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230" y="432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960" y="644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官方文档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960" y="724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提供详尽的官方文档，指导用户如何安装、配置和使用仿真平台。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9"/>
              </p:custDataLst>
            </p:nvPr>
          </p:nvSpPr>
          <p:spPr>
            <a:xfrm>
              <a:off x="6080" y="4040"/>
              <a:ext cx="1920" cy="1920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6350" y="432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6080" y="644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社区论坛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6080" y="724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用户可在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的社区论坛中提问和分享经验，获取来自全球开发者的实时帮助。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3"/>
              </p:custDataLst>
            </p:nvPr>
          </p:nvSpPr>
          <p:spPr>
            <a:xfrm>
              <a:off x="11200" y="4040"/>
              <a:ext cx="1919" cy="1920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1470" y="432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1200" y="644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教程与案例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6"/>
              </p:custDataLst>
            </p:nvPr>
          </p:nvSpPr>
          <p:spPr>
            <a:xfrm>
              <a:off x="11200" y="724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社区成员贡献了多种教程和案例，帮助新手快速上手并深入理解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的功能。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应用场景举例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10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4384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算法开发与验证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11" name="组合 10"/>
          <p:cNvGrpSpPr/>
          <p:nvPr/>
        </p:nvGrpSpPr>
        <p:grpSpPr>
          <a:xfrm>
            <a:off x="2292350" y="2431415"/>
            <a:ext cx="9366250" cy="3080385"/>
            <a:chOff x="3610" y="3829"/>
            <a:chExt cx="14750" cy="4851"/>
          </a:xfrm>
        </p:grpSpPr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3610" y="382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100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3840" y="6840"/>
              <a:ext cx="6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模拟复杂交通场景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3840" y="7720"/>
              <a:ext cx="68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平台上模拟城市交通，测试自动驾驶算法在复杂环境下的性能和稳定性。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11290" y="382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100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1520" y="6840"/>
              <a:ext cx="6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极端天气条件测试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1520" y="7720"/>
              <a:ext cx="68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仿真极端天气，如暴雨、大雾等，验证算法在恶劣条件下的应对能力。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0" name="任意多边形 9"/>
          <p:cNvSpPr/>
          <p:nvPr>
            <p:custDataLst>
              <p:tags r:id="rId10"/>
            </p:custDataLst>
          </p:nvPr>
        </p:nvSpPr>
        <p:spPr>
          <a:xfrm>
            <a:off x="11582403" y="0"/>
            <a:ext cx="609600" cy="914400"/>
          </a:xfrm>
          <a:custGeom>
            <a:avLst/>
            <a:gdLst>
              <a:gd name="connisteX0" fmla="*/ 0 w 8466"/>
              <a:gd name="connsiteY0" fmla="*/ 0 h 12700"/>
              <a:gd name="connisteX1" fmla="*/ 609603 w 8466"/>
              <a:gd name="connsiteY1" fmla="*/ 0 h 12700"/>
              <a:gd name="connisteX2" fmla="*/ 609603 w 8466"/>
              <a:gd name="connsiteY2" fmla="*/ 914400 h 12700"/>
              <a:gd name="connisteX3" fmla="*/ 203197 w 8466"/>
              <a:gd name="connsiteY3" fmla="*/ 914400 h 12700"/>
              <a:gd name="connisteX4" fmla="*/ 0 w 8466"/>
              <a:gd name="connsiteY4" fmla="*/ 711202 h 12700"/>
              <a:gd name="connisteX5" fmla="*/ 0 w 8466"/>
              <a:gd name="connsiteY5" fmla="*/ 0 h 12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609603" h="914400">
                <a:moveTo>
                  <a:pt x="0" y="0"/>
                </a:moveTo>
                <a:lnTo>
                  <a:pt x="609603" y="0"/>
                </a:lnTo>
                <a:lnTo>
                  <a:pt x="609603" y="914400"/>
                </a:lnTo>
                <a:lnTo>
                  <a:pt x="203198" y="914400"/>
                </a:lnTo>
                <a:cubicBezTo>
                  <a:pt x="90974" y="914400"/>
                  <a:pt x="0" y="823426"/>
                  <a:pt x="0" y="71120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深度学习模型训练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5206996" y="0"/>
            <a:ext cx="1778000" cy="152400"/>
          </a:xfrm>
          <a:custGeom>
            <a:avLst/>
            <a:gdLst>
              <a:gd name="connisteX0" fmla="*/ 0 w 24694"/>
              <a:gd name="connsiteY0" fmla="*/ 0 h 2116"/>
              <a:gd name="connisteX1" fmla="*/ 1777995 w 24694"/>
              <a:gd name="connsiteY1" fmla="*/ 0 h 2116"/>
              <a:gd name="connisteX2" fmla="*/ 1777995 w 24694"/>
              <a:gd name="connsiteY2" fmla="*/ 0 h 2116"/>
              <a:gd name="connisteX3" fmla="*/ 1625602 w 24694"/>
              <a:gd name="connsiteY3" fmla="*/ 152403 h 2116"/>
              <a:gd name="connisteX4" fmla="*/ 152403 w 24694"/>
              <a:gd name="connsiteY4" fmla="*/ 152403 h 2116"/>
              <a:gd name="connisteX5" fmla="*/ 0 w 24694"/>
              <a:gd name="connsiteY5" fmla="*/ 0 h 2116"/>
              <a:gd name="connisteX6" fmla="*/ 0 w 24694"/>
              <a:gd name="connsiteY6" fmla="*/ 0 h 211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777996" h="152403">
                <a:moveTo>
                  <a:pt x="0" y="0"/>
                </a:moveTo>
                <a:lnTo>
                  <a:pt x="1777996" y="0"/>
                </a:lnTo>
                <a:lnTo>
                  <a:pt x="1777996" y="0"/>
                </a:lnTo>
                <a:cubicBezTo>
                  <a:pt x="1777996" y="84171"/>
                  <a:pt x="1709763" y="152403"/>
                  <a:pt x="1625602" y="152403"/>
                </a:cubicBezTo>
                <a:lnTo>
                  <a:pt x="152403" y="152403"/>
                </a:lnTo>
                <a:cubicBezTo>
                  <a:pt x="68233" y="152403"/>
                  <a:pt x="0" y="84171"/>
                  <a:pt x="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00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2616200"/>
            <a:ext cx="11049000" cy="2844800"/>
            <a:chOff x="960" y="4120"/>
            <a:chExt cx="17400" cy="448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960" y="428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/>
            <p:cNvPicPr/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6" y="4616"/>
              <a:ext cx="767" cy="768"/>
            </a:xfrm>
            <a:prstGeom prst="rect">
              <a:avLst/>
            </a:prstGeom>
            <a:noFill/>
          </p:spPr>
        </p:pic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2800" y="4120"/>
              <a:ext cx="6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模拟城市交通环境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2800" y="4920"/>
              <a:ext cx="6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在虚拟城市环境中模拟交通流，训练自动驾驶模型识别交通信号和行人。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960" y="700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/>
            <p:cNvPicPr/>
            <p:nvPr>
              <p:custDataLst>
                <p:tags r:id="rId10"/>
              </p:custDataLst>
            </p:nvPr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96" y="7336"/>
              <a:ext cx="767" cy="768"/>
            </a:xfrm>
            <a:prstGeom prst="rect">
              <a:avLst/>
            </a:prstGeom>
            <a:noFill/>
          </p:spPr>
        </p:pic>
        <p:sp>
          <p:nvSpPr>
            <p:cNvPr id="10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2800" y="6840"/>
              <a:ext cx="6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复杂交互场景模拟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2800" y="7640"/>
              <a:ext cx="6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构建多车辆交互场景，训练模型处理复杂的道路情况，如变道、超车等。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5"/>
              </p:custDataLst>
            </p:nvPr>
          </p:nvSpPr>
          <p:spPr>
            <a:xfrm>
              <a:off x="10080" y="428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/>
            <p:nvPr>
              <p:custDataLst>
                <p:tags r:id="rId16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415" y="4616"/>
              <a:ext cx="769" cy="768"/>
            </a:xfrm>
            <a:prstGeom prst="rect">
              <a:avLst/>
            </a:prstGeom>
            <a:noFill/>
          </p:spPr>
        </p:pic>
        <p:sp>
          <p:nvSpPr>
            <p:cNvPr id="14" name="文本框 13"/>
            <p:cNvSpPr txBox="1"/>
            <p:nvPr>
              <p:custDataLst>
                <p:tags r:id="rId19"/>
              </p:custDataLst>
            </p:nvPr>
          </p:nvSpPr>
          <p:spPr>
            <a:xfrm>
              <a:off x="11920" y="4120"/>
              <a:ext cx="6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极端天气适应性测试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0"/>
              </p:custDataLst>
            </p:nvPr>
          </p:nvSpPr>
          <p:spPr>
            <a:xfrm>
              <a:off x="11920" y="4920"/>
              <a:ext cx="6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通过模拟雨、雪、雾等极端天气，测试自动驾驶模型在恶劣条件下的性能。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21"/>
              </p:custDataLst>
            </p:nvPr>
          </p:nvSpPr>
          <p:spPr>
            <a:xfrm>
              <a:off x="10080" y="7000"/>
              <a:ext cx="1440" cy="1440"/>
            </a:xfrm>
            <a:custGeom>
              <a:avLst/>
              <a:gdLst>
                <a:gd name="connisteX0" fmla="*/ 0 w 12700"/>
                <a:gd name="connsiteY0" fmla="*/ 457200 h 12700"/>
                <a:gd name="connisteX1" fmla="*/ 457200 w 12700"/>
                <a:gd name="connsiteY1" fmla="*/ 0 h 12700"/>
                <a:gd name="connisteX2" fmla="*/ 457200 w 12700"/>
                <a:gd name="connsiteY2" fmla="*/ 0 h 12700"/>
                <a:gd name="connisteX3" fmla="*/ 914400 w 12700"/>
                <a:gd name="connsiteY3" fmla="*/ 457200 h 12700"/>
                <a:gd name="connisteX4" fmla="*/ 914400 w 12700"/>
                <a:gd name="connsiteY4" fmla="*/ 457200 h 12700"/>
                <a:gd name="connisteX5" fmla="*/ 457200 w 12700"/>
                <a:gd name="connsiteY5" fmla="*/ 914400 h 12700"/>
                <a:gd name="connisteX6" fmla="*/ 457200 w 12700"/>
                <a:gd name="connsiteY6" fmla="*/ 914400 h 12700"/>
                <a:gd name="connisteX7" fmla="*/ 0 w 12700"/>
                <a:gd name="connsiteY7" fmla="*/ 457200 h 12700"/>
                <a:gd name="connisteX8" fmla="*/ 0 w 12700"/>
                <a:gd name="connsiteY8" fmla="*/ 457200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457200"/>
                  </a:moveTo>
                  <a:cubicBezTo>
                    <a:pt x="0" y="204698"/>
                    <a:pt x="204698" y="0"/>
                    <a:pt x="457200" y="0"/>
                  </a:cubicBezTo>
                  <a:lnTo>
                    <a:pt x="457200" y="0"/>
                  </a:lnTo>
                  <a:cubicBezTo>
                    <a:pt x="709702" y="0"/>
                    <a:pt x="914400" y="204698"/>
                    <a:pt x="914400" y="457200"/>
                  </a:cubicBezTo>
                  <a:lnTo>
                    <a:pt x="914400" y="457200"/>
                  </a:lnTo>
                  <a:cubicBezTo>
                    <a:pt x="914400" y="709702"/>
                    <a:pt x="709702" y="914400"/>
                    <a:pt x="457200" y="914400"/>
                  </a:cubicBezTo>
                  <a:lnTo>
                    <a:pt x="457200" y="914400"/>
                  </a:lnTo>
                  <a:cubicBezTo>
                    <a:pt x="204698" y="914400"/>
                    <a:pt x="0" y="709702"/>
                    <a:pt x="0" y="457200"/>
                  </a:cubicBezTo>
                  <a:lnTo>
                    <a:pt x="0" y="45720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/>
            <p:nvPr>
              <p:custDataLst>
                <p:tags r:id="rId22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415" y="7336"/>
              <a:ext cx="769" cy="768"/>
            </a:xfrm>
            <a:prstGeom prst="rect">
              <a:avLst/>
            </a:prstGeom>
            <a:noFill/>
          </p:spPr>
        </p:pic>
        <p:sp>
          <p:nvSpPr>
            <p:cNvPr id="18" name="文本框 17"/>
            <p:cNvSpPr txBox="1"/>
            <p:nvPr>
              <p:custDataLst>
                <p:tags r:id="rId25"/>
              </p:custDataLst>
            </p:nvPr>
          </p:nvSpPr>
          <p:spPr>
            <a:xfrm>
              <a:off x="11920" y="6840"/>
              <a:ext cx="6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夜间驾驶能力提升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6"/>
              </p:custDataLst>
            </p:nvPr>
          </p:nvSpPr>
          <p:spPr>
            <a:xfrm>
              <a:off x="11920" y="7640"/>
              <a:ext cx="64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模拟夜间驾驶环境，训练模型在低光照条件下进行准确的物体检测和决策。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29200"/>
            <a:ext cx="12191365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交通仿真研究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9600" y="1828800"/>
            <a:ext cx="10972800" cy="4418330"/>
            <a:chOff x="960" y="2880"/>
            <a:chExt cx="17280" cy="6958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8399" cy="6959"/>
            </a:xfrm>
            <a:custGeom>
              <a:avLst/>
              <a:gdLst>
                <a:gd name="connisteX0" fmla="*/ 0 w 74083"/>
                <a:gd name="connsiteY0" fmla="*/ 203197 h 61383"/>
                <a:gd name="connisteX1" fmla="*/ 203197 w 74083"/>
                <a:gd name="connsiteY1" fmla="*/ 0 h 61383"/>
                <a:gd name="connisteX2" fmla="*/ 5130798 w 74083"/>
                <a:gd name="connsiteY2" fmla="*/ 0 h 61383"/>
                <a:gd name="connisteX3" fmla="*/ 5333996 w 74083"/>
                <a:gd name="connsiteY3" fmla="*/ 203197 h 61383"/>
                <a:gd name="connisteX4" fmla="*/ 5333996 w 74083"/>
                <a:gd name="connsiteY4" fmla="*/ 4216398 h 61383"/>
                <a:gd name="connisteX5" fmla="*/ 5130798 w 74083"/>
                <a:gd name="connsiteY5" fmla="*/ 4419596 h 61383"/>
                <a:gd name="connisteX6" fmla="*/ 203197 w 74083"/>
                <a:gd name="connsiteY6" fmla="*/ 4419596 h 61383"/>
                <a:gd name="connisteX7" fmla="*/ 0 w 74083"/>
                <a:gd name="connsiteY7" fmla="*/ 4216398 h 61383"/>
                <a:gd name="connisteX8" fmla="*/ 0 w 74083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4216399"/>
                  </a:lnTo>
                  <a:cubicBezTo>
                    <a:pt x="5333997" y="4328632"/>
                    <a:pt x="5243032" y="4419597"/>
                    <a:pt x="5130799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3960" y="3960"/>
              <a:ext cx="2400" cy="2400"/>
            </a:xfrm>
            <a:custGeom>
              <a:avLst/>
              <a:gdLst>
                <a:gd name="connisteX0" fmla="*/ 0 w 21166"/>
                <a:gd name="connsiteY0" fmla="*/ 761996 h 21166"/>
                <a:gd name="connisteX1" fmla="*/ 761996 w 21166"/>
                <a:gd name="connsiteY1" fmla="*/ 0 h 21166"/>
                <a:gd name="connisteX2" fmla="*/ 761996 w 21166"/>
                <a:gd name="connsiteY2" fmla="*/ 0 h 21166"/>
                <a:gd name="connisteX3" fmla="*/ 1524003 w 21166"/>
                <a:gd name="connsiteY3" fmla="*/ 761996 h 21166"/>
                <a:gd name="connisteX4" fmla="*/ 1524003 w 21166"/>
                <a:gd name="connsiteY4" fmla="*/ 761996 h 21166"/>
                <a:gd name="connisteX5" fmla="*/ 761996 w 21166"/>
                <a:gd name="connsiteY5" fmla="*/ 1524003 h 21166"/>
                <a:gd name="connisteX6" fmla="*/ 761996 w 21166"/>
                <a:gd name="connsiteY6" fmla="*/ 1524003 h 21166"/>
                <a:gd name="connisteX7" fmla="*/ 0 w 21166"/>
                <a:gd name="connsiteY7" fmla="*/ 761996 h 21166"/>
                <a:gd name="connisteX8" fmla="*/ 0 w 21166"/>
                <a:gd name="connsiteY8" fmla="*/ 761996 h 2116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524003" h="1524003">
                  <a:moveTo>
                    <a:pt x="0" y="761997"/>
                  </a:moveTo>
                  <a:cubicBezTo>
                    <a:pt x="0" y="341163"/>
                    <a:pt x="341163" y="0"/>
                    <a:pt x="761997" y="0"/>
                  </a:cubicBezTo>
                  <a:lnTo>
                    <a:pt x="761997" y="0"/>
                  </a:lnTo>
                  <a:cubicBezTo>
                    <a:pt x="1182840" y="0"/>
                    <a:pt x="1524003" y="341163"/>
                    <a:pt x="1524003" y="761997"/>
                  </a:cubicBezTo>
                  <a:lnTo>
                    <a:pt x="1524003" y="761997"/>
                  </a:lnTo>
                  <a:cubicBezTo>
                    <a:pt x="1524003" y="1182840"/>
                    <a:pt x="1182840" y="1524003"/>
                    <a:pt x="761997" y="1524003"/>
                  </a:cubicBezTo>
                  <a:lnTo>
                    <a:pt x="761997" y="1524003"/>
                  </a:lnTo>
                  <a:cubicBezTo>
                    <a:pt x="341163" y="1524003"/>
                    <a:pt x="0" y="1182840"/>
                    <a:pt x="0" y="761997"/>
                  </a:cubicBezTo>
                  <a:lnTo>
                    <a:pt x="0" y="76199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" name="图片 5"/>
            <p:cNvPicPr/>
            <p:nvPr>
              <p:custDataLst>
                <p:tags r:id="rId6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20" y="4520"/>
              <a:ext cx="1280" cy="1280"/>
            </a:xfrm>
            <a:prstGeom prst="rect">
              <a:avLst/>
            </a:prstGeom>
            <a:noFill/>
          </p:spPr>
        </p:pic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1540" y="6920"/>
              <a:ext cx="7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城市交通流量分析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10"/>
              </p:custDataLst>
            </p:nvPr>
          </p:nvSpPr>
          <p:spPr>
            <a:xfrm>
              <a:off x="9840" y="2880"/>
              <a:ext cx="8400" cy="6959"/>
            </a:xfrm>
            <a:custGeom>
              <a:avLst/>
              <a:gdLst>
                <a:gd name="connisteX0" fmla="*/ 0 w 74083"/>
                <a:gd name="connsiteY0" fmla="*/ 203197 h 61383"/>
                <a:gd name="connisteX1" fmla="*/ 203197 w 74083"/>
                <a:gd name="connsiteY1" fmla="*/ 0 h 61383"/>
                <a:gd name="connisteX2" fmla="*/ 5130798 w 74083"/>
                <a:gd name="connsiteY2" fmla="*/ 0 h 61383"/>
                <a:gd name="connisteX3" fmla="*/ 5333996 w 74083"/>
                <a:gd name="connsiteY3" fmla="*/ 203197 h 61383"/>
                <a:gd name="connisteX4" fmla="*/ 5333996 w 74083"/>
                <a:gd name="connsiteY4" fmla="*/ 4216398 h 61383"/>
                <a:gd name="connisteX5" fmla="*/ 5130798 w 74083"/>
                <a:gd name="connsiteY5" fmla="*/ 4419596 h 61383"/>
                <a:gd name="connisteX6" fmla="*/ 203197 w 74083"/>
                <a:gd name="connsiteY6" fmla="*/ 4419596 h 61383"/>
                <a:gd name="connisteX7" fmla="*/ 0 w 74083"/>
                <a:gd name="connsiteY7" fmla="*/ 4216398 h 61383"/>
                <a:gd name="connisteX8" fmla="*/ 0 w 74083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4216399"/>
                  </a:lnTo>
                  <a:cubicBezTo>
                    <a:pt x="5333997" y="4328632"/>
                    <a:pt x="5243032" y="4419597"/>
                    <a:pt x="5130799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11"/>
              </p:custDataLst>
            </p:nvPr>
          </p:nvSpPr>
          <p:spPr>
            <a:xfrm>
              <a:off x="12840" y="3960"/>
              <a:ext cx="2400" cy="2400"/>
            </a:xfrm>
            <a:custGeom>
              <a:avLst/>
              <a:gdLst>
                <a:gd name="connisteX0" fmla="*/ 0 w 21166"/>
                <a:gd name="connsiteY0" fmla="*/ 761996 h 21166"/>
                <a:gd name="connisteX1" fmla="*/ 761996 w 21166"/>
                <a:gd name="connsiteY1" fmla="*/ 0 h 21166"/>
                <a:gd name="connisteX2" fmla="*/ 761996 w 21166"/>
                <a:gd name="connsiteY2" fmla="*/ 0 h 21166"/>
                <a:gd name="connisteX3" fmla="*/ 1524003 w 21166"/>
                <a:gd name="connsiteY3" fmla="*/ 761996 h 21166"/>
                <a:gd name="connisteX4" fmla="*/ 1524003 w 21166"/>
                <a:gd name="connsiteY4" fmla="*/ 761996 h 21166"/>
                <a:gd name="connisteX5" fmla="*/ 761996 w 21166"/>
                <a:gd name="connsiteY5" fmla="*/ 1524003 h 21166"/>
                <a:gd name="connisteX6" fmla="*/ 761996 w 21166"/>
                <a:gd name="connsiteY6" fmla="*/ 1524003 h 21166"/>
                <a:gd name="connisteX7" fmla="*/ 0 w 21166"/>
                <a:gd name="connsiteY7" fmla="*/ 761996 h 21166"/>
                <a:gd name="connisteX8" fmla="*/ 0 w 21166"/>
                <a:gd name="connsiteY8" fmla="*/ 761996 h 2116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524003" h="1524003">
                  <a:moveTo>
                    <a:pt x="0" y="761997"/>
                  </a:moveTo>
                  <a:cubicBezTo>
                    <a:pt x="0" y="341163"/>
                    <a:pt x="341163" y="0"/>
                    <a:pt x="761997" y="0"/>
                  </a:cubicBezTo>
                  <a:lnTo>
                    <a:pt x="761997" y="0"/>
                  </a:lnTo>
                  <a:cubicBezTo>
                    <a:pt x="1182840" y="0"/>
                    <a:pt x="1524003" y="341163"/>
                    <a:pt x="1524003" y="761997"/>
                  </a:cubicBezTo>
                  <a:lnTo>
                    <a:pt x="1524003" y="761997"/>
                  </a:lnTo>
                  <a:cubicBezTo>
                    <a:pt x="1524003" y="1182840"/>
                    <a:pt x="1182840" y="1524003"/>
                    <a:pt x="761997" y="1524003"/>
                  </a:cubicBezTo>
                  <a:lnTo>
                    <a:pt x="761997" y="1524003"/>
                  </a:lnTo>
                  <a:cubicBezTo>
                    <a:pt x="341163" y="1524003"/>
                    <a:pt x="0" y="1182840"/>
                    <a:pt x="0" y="761997"/>
                  </a:cubicBezTo>
                  <a:lnTo>
                    <a:pt x="0" y="76199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/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400" y="4520"/>
              <a:ext cx="1280" cy="1280"/>
            </a:xfrm>
            <a:prstGeom prst="rect">
              <a:avLst/>
            </a:prstGeom>
            <a:noFill/>
          </p:spPr>
        </p:pic>
        <p:sp>
          <p:nvSpPr>
            <p:cNvPr id="8" name="文本框 7"/>
            <p:cNvSpPr txBox="1"/>
            <p:nvPr>
              <p:custDataLst>
                <p:tags r:id="rId15"/>
              </p:custDataLst>
            </p:nvPr>
          </p:nvSpPr>
          <p:spPr>
            <a:xfrm>
              <a:off x="1560" y="7800"/>
              <a:ext cx="72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利用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平台模拟城市交通，分析不同时间段的车流量，优化交通信号灯控制。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6"/>
              </p:custDataLst>
            </p:nvPr>
          </p:nvSpPr>
          <p:spPr>
            <a:xfrm>
              <a:off x="10420" y="6920"/>
              <a:ext cx="7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紧急情况应急响应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7"/>
              </p:custDataLst>
            </p:nvPr>
          </p:nvSpPr>
          <p:spPr>
            <a:xfrm>
              <a:off x="10440" y="7800"/>
              <a:ext cx="72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模拟交通事故或紧急车辆通行，评估自动驾驶车辆的应急响应能力和路径规划效率。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4" name="任意多边形 13"/>
          <p:cNvSpPr/>
          <p:nvPr>
            <p:custDataLst>
              <p:tags r:id="rId18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10583"/>
              <a:gd name="connsiteY0" fmla="*/ 0 h 7055"/>
              <a:gd name="connisteX1" fmla="*/ 761996 w 10583"/>
              <a:gd name="connsiteY1" fmla="*/ 0 h 7055"/>
              <a:gd name="connisteX2" fmla="*/ 761996 w 10583"/>
              <a:gd name="connsiteY2" fmla="*/ 304796 h 7055"/>
              <a:gd name="connisteX3" fmla="*/ 558798 w 10583"/>
              <a:gd name="connsiteY3" fmla="*/ 508004 h 7055"/>
              <a:gd name="connisteX4" fmla="*/ 203197 w 10583"/>
              <a:gd name="connsiteY4" fmla="*/ 508004 h 7055"/>
              <a:gd name="connisteX5" fmla="*/ 0 w 10583"/>
              <a:gd name="connsiteY5" fmla="*/ 304796 h 7055"/>
              <a:gd name="connisteX6" fmla="*/ 0 w 10583"/>
              <a:gd name="connsiteY6" fmla="*/ 0 h 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传感器测试与同步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09600" y="1828800"/>
            <a:ext cx="10972800" cy="4418330"/>
            <a:chOff x="960" y="2880"/>
            <a:chExt cx="17280" cy="6958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8520" cy="3359"/>
            </a:xfrm>
            <a:custGeom>
              <a:avLst/>
              <a:gdLst>
                <a:gd name="connisteX0" fmla="*/ 0 w 75141"/>
                <a:gd name="connsiteY0" fmla="*/ 203197 h 29633"/>
                <a:gd name="connisteX1" fmla="*/ 203197 w 75141"/>
                <a:gd name="connsiteY1" fmla="*/ 0 h 29633"/>
                <a:gd name="connisteX2" fmla="*/ 5206995 w 75141"/>
                <a:gd name="connsiteY2" fmla="*/ 0 h 29633"/>
                <a:gd name="connisteX3" fmla="*/ 5410203 w 75141"/>
                <a:gd name="connsiteY3" fmla="*/ 203197 h 29633"/>
                <a:gd name="connisteX4" fmla="*/ 5410203 w 75141"/>
                <a:gd name="connsiteY4" fmla="*/ 1930398 h 29633"/>
                <a:gd name="connisteX5" fmla="*/ 5206995 w 75141"/>
                <a:gd name="connsiteY5" fmla="*/ 2133596 h 29633"/>
                <a:gd name="connisteX6" fmla="*/ 203197 w 75141"/>
                <a:gd name="connsiteY6" fmla="*/ 2133596 h 29633"/>
                <a:gd name="connisteX7" fmla="*/ 0 w 75141"/>
                <a:gd name="connsiteY7" fmla="*/ 1930398 h 29633"/>
                <a:gd name="connisteX8" fmla="*/ 0 w 75141"/>
                <a:gd name="connsiteY8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1440" y="36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" name="图片 5"/>
            <p:cNvPicPr/>
            <p:nvPr>
              <p:custDataLst>
                <p:tags r:id="rId6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8" y="4048"/>
              <a:ext cx="1024" cy="1024"/>
            </a:xfrm>
            <a:prstGeom prst="rect">
              <a:avLst/>
            </a:prstGeom>
            <a:noFill/>
          </p:spPr>
        </p:pic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3840" y="34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雷达与摄像头同步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10"/>
              </p:custDataLst>
            </p:nvPr>
          </p:nvSpPr>
          <p:spPr>
            <a:xfrm>
              <a:off x="960" y="6480"/>
              <a:ext cx="8520" cy="3359"/>
            </a:xfrm>
            <a:custGeom>
              <a:avLst/>
              <a:gdLst>
                <a:gd name="connisteX0" fmla="*/ 0 w 75141"/>
                <a:gd name="connsiteY0" fmla="*/ 203197 h 29633"/>
                <a:gd name="connisteX1" fmla="*/ 203197 w 75141"/>
                <a:gd name="connsiteY1" fmla="*/ 0 h 29633"/>
                <a:gd name="connisteX2" fmla="*/ 5206995 w 75141"/>
                <a:gd name="connsiteY2" fmla="*/ 0 h 29633"/>
                <a:gd name="connisteX3" fmla="*/ 5410203 w 75141"/>
                <a:gd name="connsiteY3" fmla="*/ 203197 h 29633"/>
                <a:gd name="connisteX4" fmla="*/ 5410203 w 75141"/>
                <a:gd name="connsiteY4" fmla="*/ 1930398 h 29633"/>
                <a:gd name="connisteX5" fmla="*/ 5206995 w 75141"/>
                <a:gd name="connsiteY5" fmla="*/ 2133596 h 29633"/>
                <a:gd name="connisteX6" fmla="*/ 203197 w 75141"/>
                <a:gd name="connsiteY6" fmla="*/ 2133596 h 29633"/>
                <a:gd name="connisteX7" fmla="*/ 0 w 75141"/>
                <a:gd name="connsiteY7" fmla="*/ 1930398 h 29633"/>
                <a:gd name="connisteX8" fmla="*/ 0 w 75141"/>
                <a:gd name="connsiteY8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11"/>
              </p:custDataLst>
            </p:nvPr>
          </p:nvSpPr>
          <p:spPr>
            <a:xfrm>
              <a:off x="1440" y="72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/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88" y="7648"/>
              <a:ext cx="1024" cy="1024"/>
            </a:xfrm>
            <a:prstGeom prst="rect">
              <a:avLst/>
            </a:prstGeom>
            <a:noFill/>
          </p:spPr>
        </p:pic>
        <p:sp>
          <p:nvSpPr>
            <p:cNvPr id="8" name="文本框 7"/>
            <p:cNvSpPr txBox="1"/>
            <p:nvPr>
              <p:custDataLst>
                <p:tags r:id="rId15"/>
              </p:custDataLst>
            </p:nvPr>
          </p:nvSpPr>
          <p:spPr>
            <a:xfrm>
              <a:off x="3840" y="42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在自动驾驶仿真中，雷达和摄像头需同步工作，以准确识别道路障碍物和行人。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6"/>
              </p:custDataLst>
            </p:nvPr>
          </p:nvSpPr>
          <p:spPr>
            <a:xfrm>
              <a:off x="3840" y="7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超声波传感器测试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17"/>
              </p:custDataLst>
            </p:nvPr>
          </p:nvSpPr>
          <p:spPr>
            <a:xfrm>
              <a:off x="9720" y="2880"/>
              <a:ext cx="8520" cy="3359"/>
            </a:xfrm>
            <a:custGeom>
              <a:avLst/>
              <a:gdLst>
                <a:gd name="connisteX0" fmla="*/ 0 w 75141"/>
                <a:gd name="connsiteY0" fmla="*/ 203197 h 29633"/>
                <a:gd name="connisteX1" fmla="*/ 203197 w 75141"/>
                <a:gd name="connsiteY1" fmla="*/ 0 h 29633"/>
                <a:gd name="connisteX2" fmla="*/ 5206995 w 75141"/>
                <a:gd name="connsiteY2" fmla="*/ 0 h 29633"/>
                <a:gd name="connisteX3" fmla="*/ 5410203 w 75141"/>
                <a:gd name="connsiteY3" fmla="*/ 203197 h 29633"/>
                <a:gd name="connisteX4" fmla="*/ 5410203 w 75141"/>
                <a:gd name="connsiteY4" fmla="*/ 1930398 h 29633"/>
                <a:gd name="connisteX5" fmla="*/ 5206995 w 75141"/>
                <a:gd name="connsiteY5" fmla="*/ 2133596 h 29633"/>
                <a:gd name="connisteX6" fmla="*/ 203197 w 75141"/>
                <a:gd name="connsiteY6" fmla="*/ 2133596 h 29633"/>
                <a:gd name="connisteX7" fmla="*/ 0 w 75141"/>
                <a:gd name="connsiteY7" fmla="*/ 1930398 h 29633"/>
                <a:gd name="connisteX8" fmla="*/ 0 w 75141"/>
                <a:gd name="connsiteY8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>
              <p:custDataLst>
                <p:tags r:id="rId18"/>
              </p:custDataLst>
            </p:nvPr>
          </p:nvSpPr>
          <p:spPr>
            <a:xfrm>
              <a:off x="10200" y="3600"/>
              <a:ext cx="1920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/>
            <p:nvPr>
              <p:custDataLst>
                <p:tags r:id="rId1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648" y="4048"/>
              <a:ext cx="1024" cy="1024"/>
            </a:xfrm>
            <a:prstGeom prst="rect">
              <a:avLst/>
            </a:prstGeom>
            <a:noFill/>
          </p:spPr>
        </p:pic>
        <p:sp>
          <p:nvSpPr>
            <p:cNvPr id="13" name="文本框 12"/>
            <p:cNvSpPr txBox="1"/>
            <p:nvPr>
              <p:custDataLst>
                <p:tags r:id="rId22"/>
              </p:custDataLst>
            </p:nvPr>
          </p:nvSpPr>
          <p:spPr>
            <a:xfrm>
              <a:off x="3840" y="78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超声波传感器用于停车辅助，测试其性能确保在狭窄空间内准确检测到障碍物。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23"/>
              </p:custDataLst>
            </p:nvPr>
          </p:nvSpPr>
          <p:spPr>
            <a:xfrm>
              <a:off x="12600" y="34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激光雷达校准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任意多边形 18"/>
            <p:cNvSpPr/>
            <p:nvPr>
              <p:custDataLst>
                <p:tags r:id="rId24"/>
              </p:custDataLst>
            </p:nvPr>
          </p:nvSpPr>
          <p:spPr>
            <a:xfrm>
              <a:off x="9720" y="6480"/>
              <a:ext cx="8520" cy="3359"/>
            </a:xfrm>
            <a:custGeom>
              <a:avLst/>
              <a:gdLst>
                <a:gd name="connisteX0" fmla="*/ 0 w 75141"/>
                <a:gd name="connsiteY0" fmla="*/ 203197 h 29633"/>
                <a:gd name="connisteX1" fmla="*/ 203197 w 75141"/>
                <a:gd name="connsiteY1" fmla="*/ 0 h 29633"/>
                <a:gd name="connisteX2" fmla="*/ 5206995 w 75141"/>
                <a:gd name="connsiteY2" fmla="*/ 0 h 29633"/>
                <a:gd name="connisteX3" fmla="*/ 5410203 w 75141"/>
                <a:gd name="connsiteY3" fmla="*/ 203197 h 29633"/>
                <a:gd name="connisteX4" fmla="*/ 5410203 w 75141"/>
                <a:gd name="connsiteY4" fmla="*/ 1930398 h 29633"/>
                <a:gd name="connisteX5" fmla="*/ 5206995 w 75141"/>
                <a:gd name="connsiteY5" fmla="*/ 2133596 h 29633"/>
                <a:gd name="connisteX6" fmla="*/ 203197 w 75141"/>
                <a:gd name="connsiteY6" fmla="*/ 2133596 h 29633"/>
                <a:gd name="connisteX7" fmla="*/ 0 w 75141"/>
                <a:gd name="connsiteY7" fmla="*/ 1930398 h 29633"/>
                <a:gd name="connisteX8" fmla="*/ 0 w 75141"/>
                <a:gd name="connsiteY8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>
              <p:custDataLst>
                <p:tags r:id="rId25"/>
              </p:custDataLst>
            </p:nvPr>
          </p:nvSpPr>
          <p:spPr>
            <a:xfrm>
              <a:off x="10200" y="7200"/>
              <a:ext cx="1920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/>
            <p:nvPr>
              <p:custDataLst>
                <p:tags r:id="rId26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648" y="7648"/>
              <a:ext cx="1024" cy="1024"/>
            </a:xfrm>
            <a:prstGeom prst="rect">
              <a:avLst/>
            </a:prstGeom>
            <a:noFill/>
          </p:spPr>
        </p:pic>
        <p:sp>
          <p:nvSpPr>
            <p:cNvPr id="18" name="文本框 17"/>
            <p:cNvSpPr txBox="1"/>
            <p:nvPr>
              <p:custDataLst>
                <p:tags r:id="rId29"/>
              </p:custDataLst>
            </p:nvPr>
          </p:nvSpPr>
          <p:spPr>
            <a:xfrm>
              <a:off x="12600" y="42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激光雷达校准是确保自动驾驶车辆精确感知周围环境的关键步骤。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30"/>
              </p:custDataLst>
            </p:nvPr>
          </p:nvSpPr>
          <p:spPr>
            <a:xfrm>
              <a:off x="12600" y="7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多传感器数据融合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31"/>
              </p:custDataLst>
            </p:nvPr>
          </p:nvSpPr>
          <p:spPr>
            <a:xfrm>
              <a:off x="12600" y="78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通过多传感器数据融合，仿真平台可以模拟复杂交通场景，提高自动驾驶系统的可靠性。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3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Carla</a:t>
            </a:r>
            <a:r>
              <a:rPr lang="zh-CN" altLang="en-US"/>
              <a:t>平台概述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开源仿真平台介绍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10583"/>
              <a:gd name="connsiteY0" fmla="*/ 0 h 7055"/>
              <a:gd name="connisteX1" fmla="*/ 761996 w 10583"/>
              <a:gd name="connsiteY1" fmla="*/ 0 h 7055"/>
              <a:gd name="connisteX2" fmla="*/ 761996 w 10583"/>
              <a:gd name="connsiteY2" fmla="*/ 304796 h 7055"/>
              <a:gd name="connisteX3" fmla="*/ 558798 w 10583"/>
              <a:gd name="connsiteY3" fmla="*/ 508004 h 7055"/>
              <a:gd name="connisteX4" fmla="*/ 203197 w 10583"/>
              <a:gd name="connsiteY4" fmla="*/ 508004 h 7055"/>
              <a:gd name="connisteX5" fmla="*/ 0 w 10583"/>
              <a:gd name="connsiteY5" fmla="*/ 304796 h 7055"/>
              <a:gd name="connisteX6" fmla="*/ 0 w 10583"/>
              <a:gd name="connsiteY6" fmla="*/ 0 h 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609600"/>
            <a:ext cx="7010400" cy="1422400"/>
            <a:chOff x="7320" y="960"/>
            <a:chExt cx="11040" cy="224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7320" y="960"/>
              <a:ext cx="81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560" y="96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的开源特性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7560" y="1760"/>
              <a:ext cx="50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作为开源平台，允许开发者自由访问代码，进行定制和扩展，以适应不同的研究和开发需求。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13020" y="96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3260" y="96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社区支持与贡献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260" y="1760"/>
              <a:ext cx="50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拥有活跃的开发者社区，用户可以通过社区获取帮助、分享经验，并为平台的改进做出贡献。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0" name="图片 9" descr="C:/Users/chang/AppData/Roaming/Kingsoft/office6/wppai/generateppt/27961766-c09e-4389-8539-c01c65e32ba4.jpg27961766-c09e-4389-8539-c01c65e32ba4"/>
          <p:cNvPicPr preferRelativeResize="0"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476" b="476"/>
          <a:stretch>
            <a:fillRect/>
          </a:stretch>
        </p:blipFill>
        <p:spPr>
          <a:xfrm>
            <a:off x="609603" y="2590797"/>
            <a:ext cx="10972800" cy="3657600"/>
          </a:xfrm>
          <a:custGeom>
            <a:avLst/>
            <a:gdLst>
              <a:gd name="connisteX0" fmla="*/ 0 w 152400"/>
              <a:gd name="connsiteY0" fmla="*/ 203197 h 50800"/>
              <a:gd name="connisteX1" fmla="*/ 203197 w 152400"/>
              <a:gd name="connsiteY1" fmla="*/ 0 h 50800"/>
              <a:gd name="connisteX2" fmla="*/ 10769602 w 152400"/>
              <a:gd name="connsiteY2" fmla="*/ 0 h 50800"/>
              <a:gd name="connisteX3" fmla="*/ 10972800 w 152400"/>
              <a:gd name="connsiteY3" fmla="*/ 203197 h 50800"/>
              <a:gd name="connisteX4" fmla="*/ 10972800 w 152400"/>
              <a:gd name="connsiteY4" fmla="*/ 3454402 h 50800"/>
              <a:gd name="connisteX5" fmla="*/ 10769602 w 152400"/>
              <a:gd name="connsiteY5" fmla="*/ 3657600 h 50800"/>
              <a:gd name="connisteX6" fmla="*/ 203197 w 152400"/>
              <a:gd name="connsiteY6" fmla="*/ 3657600 h 50800"/>
              <a:gd name="connisteX7" fmla="*/ 0 w 152400"/>
              <a:gd name="connsiteY7" fmla="*/ 3454402 h 50800"/>
              <a:gd name="connisteX8" fmla="*/ 0 w 152400"/>
              <a:gd name="connsiteY8" fmla="*/ 203197 h 50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657600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454402"/>
                </a:lnTo>
                <a:cubicBezTo>
                  <a:pt x="10972800" y="3566626"/>
                  <a:pt x="10881826" y="3657600"/>
                  <a:pt x="10769602" y="3657600"/>
                </a:cubicBezTo>
                <a:lnTo>
                  <a:pt x="203198" y="3657600"/>
                </a:lnTo>
                <a:cubicBezTo>
                  <a:pt x="90974" y="3657600"/>
                  <a:pt x="0" y="3566626"/>
                  <a:pt x="0" y="3454402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主要功能与特点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10583"/>
              <a:gd name="connsiteY0" fmla="*/ 0 h 7055"/>
              <a:gd name="connisteX1" fmla="*/ 761996 w 10583"/>
              <a:gd name="connsiteY1" fmla="*/ 0 h 7055"/>
              <a:gd name="connisteX2" fmla="*/ 761996 w 10583"/>
              <a:gd name="connsiteY2" fmla="*/ 304796 h 7055"/>
              <a:gd name="connisteX3" fmla="*/ 558798 w 10583"/>
              <a:gd name="connsiteY3" fmla="*/ 508004 h 7055"/>
              <a:gd name="connisteX4" fmla="*/ 203197 w 10583"/>
              <a:gd name="connsiteY4" fmla="*/ 508004 h 7055"/>
              <a:gd name="connisteX5" fmla="*/ 0 w 10583"/>
              <a:gd name="connsiteY5" fmla="*/ 304796 h 7055"/>
              <a:gd name="connisteX6" fmla="*/ 0 w 10583"/>
              <a:gd name="connsiteY6" fmla="*/ 0 h 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5029200"/>
            <a:ext cx="12191365" cy="1828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09600" y="1828800"/>
            <a:ext cx="10972801" cy="4419604"/>
            <a:chOff x="960" y="2880"/>
            <a:chExt cx="17280" cy="6960"/>
          </a:xfrm>
        </p:grpSpPr>
        <p:pic>
          <p:nvPicPr>
            <p:cNvPr id="5" name="图片 4" descr="C:/Users/chang/AppData/Roaming/Kingsoft/office6/wppai/generateppt/450040d939b235a289501a8e1af16d62.jpg450040d939b235a289501a8e1af16d62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4902" b="4902"/>
            <a:stretch>
              <a:fillRect/>
            </a:stretch>
          </p:blipFill>
          <p:spPr>
            <a:xfrm>
              <a:off x="960" y="2880"/>
              <a:ext cx="5440" cy="3680"/>
            </a:xfrm>
            <a:custGeom>
              <a:avLst/>
              <a:gdLst>
                <a:gd name="connisteX0" fmla="*/ 0 w 47977"/>
                <a:gd name="connsiteY0" fmla="*/ 203197 h 32455"/>
                <a:gd name="connisteX1" fmla="*/ 203197 w 47977"/>
                <a:gd name="connsiteY1" fmla="*/ 0 h 32455"/>
                <a:gd name="connisteX2" fmla="*/ 3251204 w 47977"/>
                <a:gd name="connsiteY2" fmla="*/ 0 h 32455"/>
                <a:gd name="connisteX3" fmla="*/ 3454402 w 47977"/>
                <a:gd name="connsiteY3" fmla="*/ 203197 h 32455"/>
                <a:gd name="connisteX4" fmla="*/ 3454402 w 47977"/>
                <a:gd name="connsiteY4" fmla="*/ 2336804 h 32455"/>
                <a:gd name="connisteX5" fmla="*/ 0 w 47977"/>
                <a:gd name="connsiteY5" fmla="*/ 2336804 h 32455"/>
                <a:gd name="connisteX6" fmla="*/ 0 w 47977"/>
                <a:gd name="connsiteY6" fmla="*/ 203197 h 324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336804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336804"/>
                  </a:lnTo>
                  <a:lnTo>
                    <a:pt x="0" y="2336804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960" y="6560"/>
              <a:ext cx="5440" cy="3280"/>
            </a:xfrm>
            <a:custGeom>
              <a:avLst/>
              <a:gdLst>
                <a:gd name="connisteX0" fmla="*/ 0 w 47977"/>
                <a:gd name="connsiteY0" fmla="*/ 0 h 28927"/>
                <a:gd name="connisteX1" fmla="*/ 3454402 w 47977"/>
                <a:gd name="connsiteY1" fmla="*/ 0 h 28927"/>
                <a:gd name="connisteX2" fmla="*/ 3454402 w 47977"/>
                <a:gd name="connsiteY2" fmla="*/ 1879604 h 28927"/>
                <a:gd name="connisteX3" fmla="*/ 3251204 w 47977"/>
                <a:gd name="connsiteY3" fmla="*/ 2082802 h 28927"/>
                <a:gd name="connisteX4" fmla="*/ 203197 w 47977"/>
                <a:gd name="connsiteY4" fmla="*/ 2082802 h 28927"/>
                <a:gd name="connisteX5" fmla="*/ 0 w 47977"/>
                <a:gd name="connsiteY5" fmla="*/ 1879604 h 28927"/>
                <a:gd name="connisteX6" fmla="*/ 0 w 47977"/>
                <a:gd name="connsiteY6" fmla="*/ 0 h 2892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082802">
                  <a:moveTo>
                    <a:pt x="0" y="0"/>
                  </a:moveTo>
                  <a:lnTo>
                    <a:pt x="3454402" y="0"/>
                  </a:lnTo>
                  <a:lnTo>
                    <a:pt x="3454402" y="1879604"/>
                  </a:lnTo>
                  <a:cubicBezTo>
                    <a:pt x="3454402" y="1991828"/>
                    <a:pt x="3363428" y="2082802"/>
                    <a:pt x="3251204" y="2082802"/>
                  </a:cubicBezTo>
                  <a:lnTo>
                    <a:pt x="203198" y="2082802"/>
                  </a:lnTo>
                  <a:cubicBezTo>
                    <a:pt x="90974" y="2082802"/>
                    <a:pt x="0" y="1991828"/>
                    <a:pt x="0" y="18796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chang/AppData/Roaming/Kingsoft/office6/wppai/generateppt/1d29c7ec883b3b57f11ea8c57d7e2206.jpg1d29c7ec883b3b57f11ea8c57d7e2206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8435" t="-14" r="8435" b="14"/>
            <a:stretch>
              <a:fillRect/>
            </a:stretch>
          </p:blipFill>
          <p:spPr>
            <a:xfrm>
              <a:off x="6880" y="2880"/>
              <a:ext cx="5440" cy="3680"/>
            </a:xfrm>
            <a:custGeom>
              <a:avLst/>
              <a:gdLst>
                <a:gd name="connisteX0" fmla="*/ 0 w 47977"/>
                <a:gd name="connsiteY0" fmla="*/ 203197 h 32455"/>
                <a:gd name="connisteX1" fmla="*/ 203197 w 47977"/>
                <a:gd name="connsiteY1" fmla="*/ 0 h 32455"/>
                <a:gd name="connisteX2" fmla="*/ 3251204 w 47977"/>
                <a:gd name="connsiteY2" fmla="*/ 0 h 32455"/>
                <a:gd name="connisteX3" fmla="*/ 3454402 w 47977"/>
                <a:gd name="connsiteY3" fmla="*/ 203197 h 32455"/>
                <a:gd name="connisteX4" fmla="*/ 3454402 w 47977"/>
                <a:gd name="connsiteY4" fmla="*/ 2336804 h 32455"/>
                <a:gd name="connisteX5" fmla="*/ 0 w 47977"/>
                <a:gd name="connsiteY5" fmla="*/ 2336804 h 32455"/>
                <a:gd name="connisteX6" fmla="*/ 0 w 47977"/>
                <a:gd name="connsiteY6" fmla="*/ 203197 h 324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336804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336804"/>
                  </a:lnTo>
                  <a:lnTo>
                    <a:pt x="0" y="2336804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任意多边形 13"/>
            <p:cNvSpPr/>
            <p:nvPr>
              <p:custDataLst>
                <p:tags r:id="rId10"/>
              </p:custDataLst>
            </p:nvPr>
          </p:nvSpPr>
          <p:spPr>
            <a:xfrm>
              <a:off x="6880" y="6560"/>
              <a:ext cx="5440" cy="3280"/>
            </a:xfrm>
            <a:custGeom>
              <a:avLst/>
              <a:gdLst>
                <a:gd name="connisteX0" fmla="*/ 0 w 47977"/>
                <a:gd name="connsiteY0" fmla="*/ 0 h 28927"/>
                <a:gd name="connisteX1" fmla="*/ 3454402 w 47977"/>
                <a:gd name="connsiteY1" fmla="*/ 0 h 28927"/>
                <a:gd name="connisteX2" fmla="*/ 3454402 w 47977"/>
                <a:gd name="connsiteY2" fmla="*/ 1879604 h 28927"/>
                <a:gd name="connisteX3" fmla="*/ 3251204 w 47977"/>
                <a:gd name="connsiteY3" fmla="*/ 2082802 h 28927"/>
                <a:gd name="connisteX4" fmla="*/ 203197 w 47977"/>
                <a:gd name="connsiteY4" fmla="*/ 2082802 h 28927"/>
                <a:gd name="connisteX5" fmla="*/ 0 w 47977"/>
                <a:gd name="connsiteY5" fmla="*/ 1879604 h 28927"/>
                <a:gd name="connisteX6" fmla="*/ 0 w 47977"/>
                <a:gd name="connsiteY6" fmla="*/ 0 h 2892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082802">
                  <a:moveTo>
                    <a:pt x="0" y="0"/>
                  </a:moveTo>
                  <a:lnTo>
                    <a:pt x="3454402" y="0"/>
                  </a:lnTo>
                  <a:lnTo>
                    <a:pt x="3454402" y="1879604"/>
                  </a:lnTo>
                  <a:cubicBezTo>
                    <a:pt x="3454402" y="1991828"/>
                    <a:pt x="3363428" y="2082802"/>
                    <a:pt x="3251204" y="2082802"/>
                  </a:cubicBezTo>
                  <a:lnTo>
                    <a:pt x="203198" y="2082802"/>
                  </a:lnTo>
                  <a:cubicBezTo>
                    <a:pt x="90974" y="2082802"/>
                    <a:pt x="0" y="1991828"/>
                    <a:pt x="0" y="18796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70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支持多种传感器模拟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440" y="792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可以模拟雷达、激光雷达、摄像头等多种传感器，为自动驾驶测试提供全面数据。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7" name="图片 16" descr="C:/Users/chang/AppData/Roaming/Kingsoft/office6/wppai/generateppt/ddf81bcc6e083c1c13f0183dfa9501e8_0.pngddf81bcc6e083c1c13f0183dfa9501e8_0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t="87" b="87"/>
            <a:stretch>
              <a:fillRect/>
            </a:stretch>
          </p:blipFill>
          <p:spPr>
            <a:xfrm>
              <a:off x="12800" y="2880"/>
              <a:ext cx="5440" cy="3680"/>
            </a:xfrm>
            <a:custGeom>
              <a:avLst/>
              <a:gdLst>
                <a:gd name="connisteX0" fmla="*/ 0 w 47977"/>
                <a:gd name="connsiteY0" fmla="*/ 203197 h 32455"/>
                <a:gd name="connisteX1" fmla="*/ 203197 w 47977"/>
                <a:gd name="connsiteY1" fmla="*/ 0 h 32455"/>
                <a:gd name="connisteX2" fmla="*/ 3251204 w 47977"/>
                <a:gd name="connsiteY2" fmla="*/ 0 h 32455"/>
                <a:gd name="connisteX3" fmla="*/ 3454402 w 47977"/>
                <a:gd name="connsiteY3" fmla="*/ 203197 h 32455"/>
                <a:gd name="connisteX4" fmla="*/ 3454402 w 47977"/>
                <a:gd name="connsiteY4" fmla="*/ 2336804 h 32455"/>
                <a:gd name="connisteX5" fmla="*/ 0 w 47977"/>
                <a:gd name="connsiteY5" fmla="*/ 2336804 h 32455"/>
                <a:gd name="connisteX6" fmla="*/ 0 w 47977"/>
                <a:gd name="connsiteY6" fmla="*/ 203197 h 324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336804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336804"/>
                  </a:lnTo>
                  <a:lnTo>
                    <a:pt x="0" y="2336804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0" name="任意多边形 19"/>
            <p:cNvSpPr/>
            <p:nvPr>
              <p:custDataLst>
                <p:tags r:id="rId15"/>
              </p:custDataLst>
            </p:nvPr>
          </p:nvSpPr>
          <p:spPr>
            <a:xfrm>
              <a:off x="12800" y="6560"/>
              <a:ext cx="5440" cy="3280"/>
            </a:xfrm>
            <a:custGeom>
              <a:avLst/>
              <a:gdLst>
                <a:gd name="connisteX0" fmla="*/ 0 w 47977"/>
                <a:gd name="connsiteY0" fmla="*/ 0 h 28927"/>
                <a:gd name="connisteX1" fmla="*/ 3454402 w 47977"/>
                <a:gd name="connsiteY1" fmla="*/ 0 h 28927"/>
                <a:gd name="connisteX2" fmla="*/ 3454402 w 47977"/>
                <a:gd name="connsiteY2" fmla="*/ 1879604 h 28927"/>
                <a:gd name="connisteX3" fmla="*/ 3251204 w 47977"/>
                <a:gd name="connsiteY3" fmla="*/ 2082802 h 28927"/>
                <a:gd name="connisteX4" fmla="*/ 203197 w 47977"/>
                <a:gd name="connsiteY4" fmla="*/ 2082802 h 28927"/>
                <a:gd name="connisteX5" fmla="*/ 0 w 47977"/>
                <a:gd name="connsiteY5" fmla="*/ 1879604 h 28927"/>
                <a:gd name="connisteX6" fmla="*/ 0 w 47977"/>
                <a:gd name="connsiteY6" fmla="*/ 0 h 2892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082802">
                  <a:moveTo>
                    <a:pt x="0" y="0"/>
                  </a:moveTo>
                  <a:lnTo>
                    <a:pt x="3454402" y="0"/>
                  </a:lnTo>
                  <a:lnTo>
                    <a:pt x="3454402" y="1879604"/>
                  </a:lnTo>
                  <a:cubicBezTo>
                    <a:pt x="3454402" y="1991828"/>
                    <a:pt x="3363428" y="2082802"/>
                    <a:pt x="3251204" y="2082802"/>
                  </a:cubicBezTo>
                  <a:lnTo>
                    <a:pt x="203198" y="2082802"/>
                  </a:lnTo>
                  <a:cubicBezTo>
                    <a:pt x="90974" y="2082802"/>
                    <a:pt x="0" y="1991828"/>
                    <a:pt x="0" y="18796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7360" y="70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开放源代码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7360" y="792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作为一个开源平台，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允许开发者自由修改和扩展功能，促进技术创新。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13280" y="704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高精度地图支持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9"/>
              </p:custDataLst>
            </p:nvPr>
          </p:nvSpPr>
          <p:spPr>
            <a:xfrm>
              <a:off x="13280" y="792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支持高精度地图数据，能够提供接近真实世界的复杂交通场景，增强仿真真实度。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仿真环境定制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多样化场景支持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28" name="任意多边形 27"/>
          <p:cNvSpPr/>
          <p:nvPr>
            <p:custDataLst>
              <p:tags r:id="rId4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10583"/>
              <a:gd name="connsiteY0" fmla="*/ 0 h 7055"/>
              <a:gd name="connisteX1" fmla="*/ 761996 w 10583"/>
              <a:gd name="connsiteY1" fmla="*/ 0 h 7055"/>
              <a:gd name="connisteX2" fmla="*/ 761996 w 10583"/>
              <a:gd name="connsiteY2" fmla="*/ 304796 h 7055"/>
              <a:gd name="connisteX3" fmla="*/ 558798 w 10583"/>
              <a:gd name="connsiteY3" fmla="*/ 508004 h 7055"/>
              <a:gd name="connisteX4" fmla="*/ 203197 w 10583"/>
              <a:gd name="connsiteY4" fmla="*/ 508004 h 7055"/>
              <a:gd name="connisteX5" fmla="*/ 0 w 10583"/>
              <a:gd name="connsiteY5" fmla="*/ 304796 h 7055"/>
              <a:gd name="connisteX6" fmla="*/ 0 w 10583"/>
              <a:gd name="connsiteY6" fmla="*/ 0 h 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09603" y="1828800"/>
            <a:ext cx="10972797" cy="4418965"/>
            <a:chOff x="960" y="2880"/>
            <a:chExt cx="17280" cy="6959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8520" cy="3359"/>
            </a:xfrm>
            <a:custGeom>
              <a:avLst/>
              <a:gdLst>
                <a:gd name="connisteX0" fmla="*/ 0 w 75141"/>
                <a:gd name="connsiteY0" fmla="*/ 203197 h 29633"/>
                <a:gd name="connisteX1" fmla="*/ 203197 w 75141"/>
                <a:gd name="connsiteY1" fmla="*/ 0 h 29633"/>
                <a:gd name="connisteX2" fmla="*/ 5206995 w 75141"/>
                <a:gd name="connsiteY2" fmla="*/ 0 h 29633"/>
                <a:gd name="connisteX3" fmla="*/ 5410203 w 75141"/>
                <a:gd name="connsiteY3" fmla="*/ 203197 h 29633"/>
                <a:gd name="connisteX4" fmla="*/ 5410203 w 75141"/>
                <a:gd name="connsiteY4" fmla="*/ 1930398 h 29633"/>
                <a:gd name="connisteX5" fmla="*/ 5206995 w 75141"/>
                <a:gd name="connsiteY5" fmla="*/ 2133596 h 29633"/>
                <a:gd name="connisteX6" fmla="*/ 203197 w 75141"/>
                <a:gd name="connsiteY6" fmla="*/ 2133596 h 29633"/>
                <a:gd name="connisteX7" fmla="*/ 0 w 75141"/>
                <a:gd name="connsiteY7" fmla="*/ 1930398 h 29633"/>
                <a:gd name="connisteX8" fmla="*/ 0 w 75141"/>
                <a:gd name="connsiteY8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 descr="C:/Users/chang/AppData/Roaming/Kingsoft/office6/wppai/generateppt/a5e52b76-2daa-45fb-80d2-0ddbf0bbd291.jpga5e52b76-2daa-45fb-80d2-0ddbf0bbd291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-26" r="26"/>
            <a:stretch>
              <a:fillRect/>
            </a:stretch>
          </p:blipFill>
          <p:spPr>
            <a:xfrm>
              <a:off x="1440" y="36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960" y="6480"/>
              <a:ext cx="8520" cy="3359"/>
            </a:xfrm>
            <a:custGeom>
              <a:avLst/>
              <a:gdLst>
                <a:gd name="connisteX0" fmla="*/ 0 w 75141"/>
                <a:gd name="connsiteY0" fmla="*/ 203197 h 29633"/>
                <a:gd name="connisteX1" fmla="*/ 203197 w 75141"/>
                <a:gd name="connsiteY1" fmla="*/ 0 h 29633"/>
                <a:gd name="connisteX2" fmla="*/ 5206995 w 75141"/>
                <a:gd name="connsiteY2" fmla="*/ 0 h 29633"/>
                <a:gd name="connisteX3" fmla="*/ 5410203 w 75141"/>
                <a:gd name="connsiteY3" fmla="*/ 203197 h 29633"/>
                <a:gd name="connisteX4" fmla="*/ 5410203 w 75141"/>
                <a:gd name="connsiteY4" fmla="*/ 1930398 h 29633"/>
                <a:gd name="connisteX5" fmla="*/ 5206995 w 75141"/>
                <a:gd name="connsiteY5" fmla="*/ 2133596 h 29633"/>
                <a:gd name="connisteX6" fmla="*/ 203197 w 75141"/>
                <a:gd name="connsiteY6" fmla="*/ 2133596 h 29633"/>
                <a:gd name="connisteX7" fmla="*/ 0 w 75141"/>
                <a:gd name="connsiteY7" fmla="*/ 1930398 h 29633"/>
                <a:gd name="connisteX8" fmla="*/ 0 w 75141"/>
                <a:gd name="connsiteY8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:/Users/chang/AppData/Roaming/Kingsoft/office6/wppai/generateppt/80bff0bb-8c9f-4ad7-90fd-c5db1248dae9.jpg80bff0bb-8c9f-4ad7-90fd-c5db1248dae9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-26" r="26"/>
            <a:stretch>
              <a:fillRect/>
            </a:stretch>
          </p:blipFill>
          <p:spPr>
            <a:xfrm>
              <a:off x="1440" y="72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3840" y="34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城市交通模拟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13"/>
              </p:custDataLst>
            </p:nvPr>
          </p:nvSpPr>
          <p:spPr>
            <a:xfrm>
              <a:off x="9720" y="2880"/>
              <a:ext cx="8520" cy="3359"/>
            </a:xfrm>
            <a:custGeom>
              <a:avLst/>
              <a:gdLst>
                <a:gd name="connisteX0" fmla="*/ 0 w 75141"/>
                <a:gd name="connsiteY0" fmla="*/ 203197 h 29633"/>
                <a:gd name="connisteX1" fmla="*/ 203197 w 75141"/>
                <a:gd name="connsiteY1" fmla="*/ 0 h 29633"/>
                <a:gd name="connisteX2" fmla="*/ 5206995 w 75141"/>
                <a:gd name="connsiteY2" fmla="*/ 0 h 29633"/>
                <a:gd name="connisteX3" fmla="*/ 5410203 w 75141"/>
                <a:gd name="connsiteY3" fmla="*/ 203197 h 29633"/>
                <a:gd name="connisteX4" fmla="*/ 5410203 w 75141"/>
                <a:gd name="connsiteY4" fmla="*/ 1930398 h 29633"/>
                <a:gd name="connisteX5" fmla="*/ 5206995 w 75141"/>
                <a:gd name="connsiteY5" fmla="*/ 2133596 h 29633"/>
                <a:gd name="connisteX6" fmla="*/ 203197 w 75141"/>
                <a:gd name="connsiteY6" fmla="*/ 2133596 h 29633"/>
                <a:gd name="connisteX7" fmla="*/ 0 w 75141"/>
                <a:gd name="connsiteY7" fmla="*/ 1930398 h 29633"/>
                <a:gd name="connisteX8" fmla="*/ 0 w 75141"/>
                <a:gd name="connsiteY8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 descr="C:/Users/chang/AppData/Roaming/Kingsoft/office6/wppai/generateppt/0263a888-d6e7-4206-bbc9-3a1c01a89887.jpg0263a888-d6e7-4206-bbc9-3a1c01a89887"/>
            <p:cNvPicPr preferRelativeResize="0"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 l="26" r="-26"/>
            <a:stretch>
              <a:fillRect/>
            </a:stretch>
          </p:blipFill>
          <p:spPr>
            <a:xfrm>
              <a:off x="10200" y="36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9" name="文本框 8"/>
            <p:cNvSpPr txBox="1"/>
            <p:nvPr>
              <p:custDataLst>
                <p:tags r:id="rId16"/>
              </p:custDataLst>
            </p:nvPr>
          </p:nvSpPr>
          <p:spPr>
            <a:xfrm>
              <a:off x="3840" y="42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平台可创建复杂的城市交通场景，包括交叉路口、行人过街等，以测试自动驾驶车辆的应对能力。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17"/>
              </p:custDataLst>
            </p:nvPr>
          </p:nvSpPr>
          <p:spPr>
            <a:xfrm>
              <a:off x="9720" y="6480"/>
              <a:ext cx="8520" cy="3359"/>
            </a:xfrm>
            <a:custGeom>
              <a:avLst/>
              <a:gdLst>
                <a:gd name="connisteX0" fmla="*/ 0 w 75141"/>
                <a:gd name="connsiteY0" fmla="*/ 203197 h 29633"/>
                <a:gd name="connisteX1" fmla="*/ 203197 w 75141"/>
                <a:gd name="connsiteY1" fmla="*/ 0 h 29633"/>
                <a:gd name="connisteX2" fmla="*/ 5206995 w 75141"/>
                <a:gd name="connsiteY2" fmla="*/ 0 h 29633"/>
                <a:gd name="connisteX3" fmla="*/ 5410203 w 75141"/>
                <a:gd name="connsiteY3" fmla="*/ 203197 h 29633"/>
                <a:gd name="connisteX4" fmla="*/ 5410203 w 75141"/>
                <a:gd name="connsiteY4" fmla="*/ 1930398 h 29633"/>
                <a:gd name="connisteX5" fmla="*/ 5206995 w 75141"/>
                <a:gd name="connsiteY5" fmla="*/ 2133596 h 29633"/>
                <a:gd name="connisteX6" fmla="*/ 203197 w 75141"/>
                <a:gd name="connsiteY6" fmla="*/ 2133596 h 29633"/>
                <a:gd name="connisteX7" fmla="*/ 0 w 75141"/>
                <a:gd name="connsiteY7" fmla="*/ 1930398 h 29633"/>
                <a:gd name="connisteX8" fmla="*/ 0 w 75141"/>
                <a:gd name="connsiteY8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C:/Users/chang/AppData/Roaming/Kingsoft/office6/wppai/generateppt/befa5d7a-30da-498c-a11a-388bc7cdf46c.jpgbefa5d7a-30da-498c-a11a-388bc7cdf46c"/>
            <p:cNvPicPr preferRelativeResize="0"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rcRect l="26" r="-26"/>
            <a:stretch>
              <a:fillRect/>
            </a:stretch>
          </p:blipFill>
          <p:spPr>
            <a:xfrm>
              <a:off x="10200" y="72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文本框 13"/>
            <p:cNvSpPr txBox="1"/>
            <p:nvPr>
              <p:custDataLst>
                <p:tags r:id="rId20"/>
              </p:custDataLst>
            </p:nvPr>
          </p:nvSpPr>
          <p:spPr>
            <a:xfrm>
              <a:off x="3840" y="7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极端天气模拟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1"/>
              </p:custDataLst>
            </p:nvPr>
          </p:nvSpPr>
          <p:spPr>
            <a:xfrm>
              <a:off x="3840" y="78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支持雨、雪、雾等极端天气条件的模拟，测试自动驾驶车辆在恶劣天气下的运行稳定性。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2"/>
              </p:custDataLst>
            </p:nvPr>
          </p:nvSpPr>
          <p:spPr>
            <a:xfrm>
              <a:off x="12600" y="34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乡村道路环境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3"/>
              </p:custDataLst>
            </p:nvPr>
          </p:nvSpPr>
          <p:spPr>
            <a:xfrm>
              <a:off x="12600" y="42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模拟乡村道路的狭窄、曲折和动物穿越等场景，评估自动驾驶系统在非标准道路条件下的性能。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4"/>
              </p:custDataLst>
            </p:nvPr>
          </p:nvSpPr>
          <p:spPr>
            <a:xfrm>
              <a:off x="12600" y="7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特殊事件场景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5"/>
              </p:custDataLst>
            </p:nvPr>
          </p:nvSpPr>
          <p:spPr>
            <a:xfrm>
              <a:off x="12600" y="78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模拟如道路施工、交通事故等特殊事件，检验自动驾驶系统在突发事件中的决策和处理能力。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0363197" y="0"/>
            <a:ext cx="18288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天气与光照模拟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10583"/>
              <a:gd name="connsiteY0" fmla="*/ 0 h 7055"/>
              <a:gd name="connisteX1" fmla="*/ 761996 w 10583"/>
              <a:gd name="connsiteY1" fmla="*/ 0 h 7055"/>
              <a:gd name="connisteX2" fmla="*/ 761996 w 10583"/>
              <a:gd name="connsiteY2" fmla="*/ 304796 h 7055"/>
              <a:gd name="connisteX3" fmla="*/ 558798 w 10583"/>
              <a:gd name="connsiteY3" fmla="*/ 508004 h 7055"/>
              <a:gd name="connisteX4" fmla="*/ 203197 w 10583"/>
              <a:gd name="connsiteY4" fmla="*/ 508004 h 7055"/>
              <a:gd name="connisteX5" fmla="*/ 0 w 10583"/>
              <a:gd name="connsiteY5" fmla="*/ 304796 h 7055"/>
              <a:gd name="connisteX6" fmla="*/ 0 w 10583"/>
              <a:gd name="connsiteY6" fmla="*/ 0 h 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09600" y="1828800"/>
            <a:ext cx="9144002" cy="4419600"/>
            <a:chOff x="960" y="2880"/>
            <a:chExt cx="14400" cy="696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5600" cy="3240"/>
            </a:xfrm>
            <a:custGeom>
              <a:avLst/>
              <a:gdLst>
                <a:gd name="connisteX0" fmla="*/ 0 w 49388"/>
                <a:gd name="connsiteY0" fmla="*/ 203197 h 28575"/>
                <a:gd name="connisteX1" fmla="*/ 203197 w 49388"/>
                <a:gd name="connsiteY1" fmla="*/ 0 h 28575"/>
                <a:gd name="connisteX2" fmla="*/ 3556001 w 49388"/>
                <a:gd name="connsiteY2" fmla="*/ 0 h 28575"/>
                <a:gd name="connisteX3" fmla="*/ 3556001 w 49388"/>
                <a:gd name="connsiteY3" fmla="*/ 2057400 h 28575"/>
                <a:gd name="connisteX4" fmla="*/ 203197 w 49388"/>
                <a:gd name="connsiteY4" fmla="*/ 2057400 h 28575"/>
                <a:gd name="connisteX5" fmla="*/ 0 w 49388"/>
                <a:gd name="connsiteY5" fmla="*/ 1854202 h 28575"/>
                <a:gd name="connisteX6" fmla="*/ 0 w 49388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556001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556001" y="0"/>
                  </a:lnTo>
                  <a:lnTo>
                    <a:pt x="3556001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440" y="334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模拟不同天气条件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440" y="422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Carla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平台可模拟雨、雪、雾等天气，测试自动驾驶系统在恶劣天气下的性能。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8" name="图片 7" descr="C:/Users/chang/AppData/Roaming/Kingsoft/office6/wppai/generateppt/57ecfe80-6b0c-4a1c-b1ba-56979165870f.jpg57ecfe80-6b0c-4a1c-b1ba-56979165870f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t="3488" b="3488"/>
            <a:stretch>
              <a:fillRect/>
            </a:stretch>
          </p:blipFill>
          <p:spPr>
            <a:xfrm>
              <a:off x="6560" y="2880"/>
              <a:ext cx="8799" cy="3240"/>
            </a:xfrm>
            <a:custGeom>
              <a:avLst/>
              <a:gdLst>
                <a:gd name="connisteX0" fmla="*/ 0 w 77611"/>
                <a:gd name="connsiteY0" fmla="*/ 0 h 28575"/>
                <a:gd name="connisteX1" fmla="*/ 5384801 w 77611"/>
                <a:gd name="connsiteY1" fmla="*/ 0 h 28575"/>
                <a:gd name="connisteX2" fmla="*/ 5587998 w 77611"/>
                <a:gd name="connsiteY2" fmla="*/ 203197 h 28575"/>
                <a:gd name="connisteX3" fmla="*/ 5587998 w 77611"/>
                <a:gd name="connsiteY3" fmla="*/ 1854202 h 28575"/>
                <a:gd name="connisteX4" fmla="*/ 5384801 w 77611"/>
                <a:gd name="connsiteY4" fmla="*/ 2057400 h 28575"/>
                <a:gd name="connisteX5" fmla="*/ 0 w 77611"/>
                <a:gd name="connsiteY5" fmla="*/ 2057400 h 28575"/>
                <a:gd name="connisteX6" fmla="*/ 0 w 77611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587999" h="2057400">
                  <a:moveTo>
                    <a:pt x="0" y="0"/>
                  </a:moveTo>
                  <a:lnTo>
                    <a:pt x="5384801" y="0"/>
                  </a:lnTo>
                  <a:cubicBezTo>
                    <a:pt x="5497025" y="0"/>
                    <a:pt x="5587999" y="90974"/>
                    <a:pt x="5587999" y="203198"/>
                  </a:cubicBezTo>
                  <a:lnTo>
                    <a:pt x="5587999" y="1854202"/>
                  </a:lnTo>
                  <a:cubicBezTo>
                    <a:pt x="5587999" y="1966426"/>
                    <a:pt x="5497025" y="2057400"/>
                    <a:pt x="5384801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1" name="图片 10" descr="C:/Users/chang/AppData/Roaming/Kingsoft/office6/wppai/generateppt/baa39beb-0746-4c8a-afb5-1d8d5fecf315.jpgbaa39beb-0746-4c8a-afb5-1d8d5fecf315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t="3488" b="3488"/>
            <a:stretch>
              <a:fillRect/>
            </a:stretch>
          </p:blipFill>
          <p:spPr>
            <a:xfrm>
              <a:off x="960" y="6600"/>
              <a:ext cx="8799" cy="3240"/>
            </a:xfrm>
            <a:custGeom>
              <a:avLst/>
              <a:gdLst>
                <a:gd name="connisteX0" fmla="*/ 0 w 77611"/>
                <a:gd name="connsiteY0" fmla="*/ 203197 h 28575"/>
                <a:gd name="connisteX1" fmla="*/ 203197 w 77611"/>
                <a:gd name="connsiteY1" fmla="*/ 0 h 28575"/>
                <a:gd name="connisteX2" fmla="*/ 5587998 w 77611"/>
                <a:gd name="connsiteY2" fmla="*/ 0 h 28575"/>
                <a:gd name="connisteX3" fmla="*/ 5587998 w 77611"/>
                <a:gd name="connsiteY3" fmla="*/ 2057400 h 28575"/>
                <a:gd name="connisteX4" fmla="*/ 203197 w 77611"/>
                <a:gd name="connsiteY4" fmla="*/ 2057400 h 28575"/>
                <a:gd name="connisteX5" fmla="*/ 0 w 77611"/>
                <a:gd name="connsiteY5" fmla="*/ 1854202 h 28575"/>
                <a:gd name="connisteX6" fmla="*/ 0 w 77611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587999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587999" y="0"/>
                  </a:lnTo>
                  <a:lnTo>
                    <a:pt x="5587999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任意多边形 13"/>
            <p:cNvSpPr/>
            <p:nvPr>
              <p:custDataLst>
                <p:tags r:id="rId12"/>
              </p:custDataLst>
            </p:nvPr>
          </p:nvSpPr>
          <p:spPr>
            <a:xfrm>
              <a:off x="9760" y="6600"/>
              <a:ext cx="5600" cy="3240"/>
            </a:xfrm>
            <a:custGeom>
              <a:avLst/>
              <a:gdLst>
                <a:gd name="connisteX0" fmla="*/ 0 w 49388"/>
                <a:gd name="connsiteY0" fmla="*/ 0 h 28575"/>
                <a:gd name="connisteX1" fmla="*/ 3352803 w 49388"/>
                <a:gd name="connsiteY1" fmla="*/ 0 h 28575"/>
                <a:gd name="connisteX2" fmla="*/ 3556001 w 49388"/>
                <a:gd name="connsiteY2" fmla="*/ 203197 h 28575"/>
                <a:gd name="connisteX3" fmla="*/ 3556001 w 49388"/>
                <a:gd name="connsiteY3" fmla="*/ 1854202 h 28575"/>
                <a:gd name="connisteX4" fmla="*/ 3352803 w 49388"/>
                <a:gd name="connsiteY4" fmla="*/ 2057400 h 28575"/>
                <a:gd name="connisteX5" fmla="*/ 0 w 49388"/>
                <a:gd name="connsiteY5" fmla="*/ 2057400 h 28575"/>
                <a:gd name="connisteX6" fmla="*/ 0 w 49388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556001" h="2057400">
                  <a:moveTo>
                    <a:pt x="0" y="0"/>
                  </a:moveTo>
                  <a:lnTo>
                    <a:pt x="3352803" y="0"/>
                  </a:lnTo>
                  <a:cubicBezTo>
                    <a:pt x="3465027" y="0"/>
                    <a:pt x="3556001" y="90974"/>
                    <a:pt x="3556001" y="203198"/>
                  </a:cubicBezTo>
                  <a:lnTo>
                    <a:pt x="3556001" y="1854202"/>
                  </a:lnTo>
                  <a:cubicBezTo>
                    <a:pt x="3556001" y="1966426"/>
                    <a:pt x="3465027" y="2057400"/>
                    <a:pt x="3352803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10240" y="706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光照变化模拟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10240" y="794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通过模拟日出、日落及不同时间段的光照强度，评估车辆传感器在不同光照条件下的反应。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</p:tagLst>
</file>

<file path=ppt/tags/tag101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标题内容"/>
  <p:tag name="KSO_WM_UNIT_TEXT_TYPE" val="1"/>
  <p:tag name="KSO_WM_UNIT_TYPE" val="l_h_a"/>
  <p:tag name="KSO_WM_SLIDE_FIGMA_DIAGRAM" val="1"/>
</p:tagLst>
</file>

<file path=ppt/tags/tag102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SLIDE_FIGMA_DIAGRAM" val="1"/>
</p:tagLst>
</file>

<file path=ppt/tags/tag103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</p:tagLst>
</file>

<file path=ppt/tags/tag104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标题内容"/>
  <p:tag name="KSO_WM_UNIT_TEXT_TYPE" val="1"/>
  <p:tag name="KSO_WM_UNIT_TYPE" val="l_h_a"/>
  <p:tag name="KSO_WM_SLIDE_FIGMA_DIAGRAM" val="1"/>
</p:tagLst>
</file>

<file path=ppt/tags/tag105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SLIDE_FIGMA_DIAGRAM" val="1"/>
</p:tagLst>
</file>

<file path=ppt/tags/tag106.xml><?xml version="1.0" encoding="utf-8"?>
<p:tagLst xmlns:p="http://schemas.openxmlformats.org/presentationml/2006/main">
  <p:tag name="KSO_WM_BEAUTIFY_FLAG" val="#wm#"/>
  <p:tag name="KSO_WM_DIAGRAM_GROUP_CODE" val="1"/>
  <p:tag name="KSO_WM_UNIT_INDEX" val="1_4_2"/>
  <p:tag name="KSO_WM_UNIT_TYPE" val="l_h_i"/>
  <p:tag name="KSO_WM_SLIDE_FIGMA_DIAGRAM" val="1"/>
</p:tagLst>
</file>

<file path=ppt/tags/tag107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标题内容"/>
  <p:tag name="KSO_WM_UNIT_TEXT_TYPE" val="1"/>
  <p:tag name="KSO_WM_UNIT_TYPE" val="l_h_a"/>
  <p:tag name="KSO_WM_SLIDE_FIGMA_DIAGRAM" val="1"/>
</p:tagLst>
</file>

<file path=ppt/tags/tag108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SUBTYPE" val="d"/>
  <p:tag name="KSO_WM_UNIT_TYPE" val="l_h_i"/>
  <p:tag name="KSO_WM_SLIDE_FIGMA_DIAGRAM" val="1"/>
</p:tagLst>
</file>

<file path=ppt/tags/tag109.xml><?xml version="1.0" encoding="utf-8"?>
<p:tagLst xmlns:p="http://schemas.openxmlformats.org/presentationml/2006/main">
  <p:tag name="KSO_WM_BEAUTIFY_FLAG" val="#wm#"/>
  <p:tag name="KSO_WM_DIAGRAM_GROUP_CODE" val="1"/>
  <p:tag name="KSO_WM_UNIT_INDEX" val="1_5_2"/>
  <p:tag name="KSO_WM_UNIT_TYPE" val="l_h_i"/>
  <p:tag name="KSO_WM_SLIDE_FIGMA_DIAGRAM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PRESET_TEXT" val="单击此处添加标题内容"/>
  <p:tag name="KSO_WM_UNIT_TEXT_TYPE" val="1"/>
  <p:tag name="KSO_WM_UNIT_TYPE" val="l_h_a"/>
  <p:tag name="KSO_WM_SLIDE_FIGMA_DIAGRAM" val="1"/>
</p:tagLst>
</file>

<file path=ppt/tags/tag111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SUBTYPE" val="d"/>
  <p:tag name="KSO_WM_UNIT_TYPE" val="l_h_i"/>
  <p:tag name="KSO_WM_SLIDE_FIGMA_DIAGRAM" val="1"/>
</p:tagLst>
</file>

<file path=ppt/tags/tag112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PRESET_TEXT" val="单击此处添加标题内容"/>
  <p:tag name="KSO_WM_UNIT_TEXT_TYPE" val="1"/>
  <p:tag name="KSO_WM_UNIT_TYPE" val="l_h_a"/>
  <p:tag name="KSO_WM_SLIDE_FIGMA_DIAGRAM" val="1"/>
</p:tagLst>
</file>

<file path=ppt/tags/tag113.xml><?xml version="1.0" encoding="utf-8"?>
<p:tagLst xmlns:p="http://schemas.openxmlformats.org/presentationml/2006/main">
  <p:tag name="KSO_WM_FIGMA_LIMIT" val=""/>
  <p:tag name="KSO_WM_FIGMA_SLIDE_GROUP" val="2"/>
  <p:tag name="KSO_WM_SLIDE_TYPE" val="contents"/>
  <p:tag name="KSO_WM_TEMPLATE_SUBCATEGORY" val="29"/>
  <p:tag name="KSO_WM_TEMPLATE_FIGMA_ID" val="d6d3f39df28908b5"/>
</p:tagLst>
</file>

<file path=ppt/tags/tag11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1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1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d6d3f39df28908b5"/>
</p:tagLst>
</file>

<file path=ppt/tags/tag11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1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25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10/27961766-c09e-4389-8539-c01c65e32ba4.jpg?Expires=1792042059&amp;AWSAccessKeyId=AKLT9NSy7kh8TIS1UzNqLRY2&amp;Signature=cPAhXuJArdF3DwvmgOPkgUxwzZQ%3D&quot;}*auto_ai_ai_*1760506042187_55.139_429c6e526f7f-slide-4"/>
</p:tagLst>
</file>

<file path=ppt/tags/tag126.xml><?xml version="1.0" encoding="utf-8"?>
<p:tagLst xmlns:p="http://schemas.openxmlformats.org/presentationml/2006/main">
  <p:tag name="KSO_WM_FIGMA_LIMIT" val=""/>
  <p:tag name="KSO_WM_FIGMA_SLIDE_GROUP" val="58"/>
  <p:tag name="KSO_WM_SLIDE_TYPE" val="text"/>
  <p:tag name="KSO_WM_TEMPLATE_SUBCATEGORY" val="29"/>
  <p:tag name="KSO_WM_TEMPLATE_FIGMA_ID" val="d6d3f39df28908b5"/>
</p:tagLst>
</file>

<file path=ppt/tags/tag12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2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643153282&quot;}*auto_galley_ai_*1760506042187_55.139_429c6e526f7f-slide-5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341647545&quot;}*auto_galley_ai_*1760506042187_55.139_429c6e526f7f-slide-5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http://ai-gateway-save.ks3-cn-beijing.ksyuncs.com/aigc-gateway-v2-prod/ddf81bcc6e083c1c13f0183dfa9501e8_0.png?Expires=1760592474&amp;AWSAccessKeyId=AKLT9VJ0mcxR8yRlm6PIC9hY&amp;Signature=evecyUnMe0zIgmLKLKtI2lcHSx8%3D&quot;}*auto_ai_ai_*1760506042187_55.139_429c6e526f7f-slide-5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2.xml><?xml version="1.0" encoding="utf-8"?>
<p:tagLst xmlns:p="http://schemas.openxmlformats.org/presentationml/2006/main">
  <p:tag name="KSO_WM_FIGMA_LIMIT" val=""/>
  <p:tag name="KSO_WM_FIGMA_SLIDE_GROUP" val="51"/>
  <p:tag name="KSO_WM_SLIDE_TYPE" val="text"/>
  <p:tag name="KSO_WM_TEMPLATE_SUBCATEGORY" val="29"/>
  <p:tag name="KSO_WM_TEMPLATE_FIGMA_ID" val="d6d3f39df28908b5"/>
</p:tagLst>
</file>

<file path=ppt/tags/tag14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4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4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d6d3f39df28908b5"/>
</p:tagLst>
</file>

<file path=ppt/tags/tag14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4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4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10/a5e52b76-2daa-45fb-80d2-0ddbf0bbd291.jpg?Expires=1792042059&amp;AWSAccessKeyId=AKLT9NSy7kh8TIS1UzNqLRY2&amp;Signature=eLTtyq5bMDtqeuXciTEUxKqWuUQ%3D&quot;}*auto_ai_ai_*1760506042187_55.139_429c6e526f7f-slide-7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http://zh-ai-group.ks3-cn-beijing-internal.ksyun.com/image_generate/image_process/production/202510/80bff0bb-8c9f-4ad7-90fd-c5db1248dae9.jpg?Expires=1792042058&amp;AWSAccessKeyId=AKLT9NSy7kh8TIS1UzNqLRY2&amp;Signature=keBqvtecighSuzzuEIjEkaTO3PE%3D&quot;}*auto_ai_ai_*1760506042187_55.139_429c6e526f7f-slide-7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10/0263a888-d6e7-4206-bbc9-3a1c01a89887.jpg?Expires=1792042059&amp;AWSAccessKeyId=AKLT9NSy7kh8TIS1UzNqLRY2&amp;Signature=PmQJGH9JtY88HY2nT1taJqgNBSM%3D&quot;}*auto_ai_ai_*1760506042187_55.139_429c6e526f7f-slide-7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SHAPE_GUID" val="generate_slide_ai*{&quot;ai_type&quot;:&quot;generate_ppt&quot;,&quot;id&quot;:&quot;http://zh-ai-group.ks3-cn-beijing-internal.ksyun.com/image_generate/image_process/production/202510/befa5d7a-30da-498c-a11a-388bc7cdf46c.jpg?Expires=1792042058&amp;AWSAccessKeyId=AKLT9NSy7kh8TIS1UzNqLRY2&amp;Signature=k%2Fn9aCgOfUyO44ME6%2FxVE5wpoSg%3D&quot;}*auto_ai_ai_*1760506042187_55.139_429c6e526f7f-slide-7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16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65.xml><?xml version="1.0" encoding="utf-8"?>
<p:tagLst xmlns:p="http://schemas.openxmlformats.org/presentationml/2006/main">
  <p:tag name="KSO_WM_FIGMA_LIMIT" val=""/>
  <p:tag name="KSO_WM_FIGMA_SLIDE_GROUP" val="29"/>
  <p:tag name="KSO_WM_SLIDE_TYPE" val="text"/>
  <p:tag name="KSO_WM_TEMPLATE_SUBCATEGORY" val="29"/>
  <p:tag name="KSO_WM_TEMPLATE_FIGMA_ID" val="d6d3f39df28908b5"/>
</p:tagLst>
</file>

<file path=ppt/tags/tag16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6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10/57ecfe80-6b0c-4a1c-b1ba-56979165870f.jpg?Expires=1792042059&amp;AWSAccessKeyId=AKLT9NSy7kh8TIS1UzNqLRY2&amp;Signature=qHwowZsBNv4gFP%2FA8te92NIaC7A%3D&quot;}*auto_ai_ai_*1760506042187_55.139_429c6e526f7f-slide-8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10/baa39beb-0746-4c8a-afb5-1d8d5fecf315.jpg?Expires=1792042059&amp;AWSAccessKeyId=AKLT9NSy7kh8TIS1UzNqLRY2&amp;Signature=sIfQ9FMe8OqGSe%2FP3eHEXR4IKCM%3D&quot;}*auto_ai_ai_*1760506042187_55.139_429c6e526f7f-slide-8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7.xml><?xml version="1.0" encoding="utf-8"?>
<p:tagLst xmlns:p="http://schemas.openxmlformats.org/presentationml/2006/main">
  <p:tag name="KSO_WM_FIGMA_LIMIT" val=""/>
  <p:tag name="KSO_WM_FIGMA_SLIDE_GROUP" val="24"/>
  <p:tag name="KSO_WM_SLIDE_TYPE" val="text"/>
  <p:tag name="KSO_WM_TEMPLATE_SUBCATEGORY" val="29"/>
  <p:tag name="KSO_WM_TEMPLATE_FIGMA_ID" val="d6d3f39df28908b5"/>
</p:tagLst>
</file>

<file path=ppt/tags/tag17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79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0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d6d3f39df28908b5"/>
</p:tagLst>
</file>

<file path=ppt/tags/tag18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2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83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84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41N125556382&quot;}*auto_galley_ai_*1760506042187_55.139_429c6e526f7f-slide-10"/>
</p:tagLst>
</file>

<file path=ppt/tags/tag185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4.xml><?xml version="1.0" encoding="utf-8"?>
<p:tagLst xmlns:p="http://schemas.openxmlformats.org/presentationml/2006/main">
  <p:tag name="KSO_WM_FIGMA_LIMIT" val=""/>
  <p:tag name="KSO_WM_FIGMA_SLIDE_GROUP" val="56"/>
  <p:tag name="KSO_WM_SLIDE_TYPE" val="text"/>
  <p:tag name="KSO_WM_TEMPLATE_SUBCATEGORY" val="29"/>
  <p:tag name="KSO_WM_TEMPLATE_FIGMA_ID" val="d6d3f39df28908b5"/>
</p:tagLst>
</file>

<file path=ppt/tags/tag19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6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41N1246463307&quot;}*auto_galley_ai_*1760506042187_55.139_429c6e526f7f-slide-11"/>
</p:tagLst>
</file>

<file path=ppt/tags/tag19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7.xml><?xml version="1.0" encoding="utf-8"?>
<p:tagLst xmlns:p="http://schemas.openxmlformats.org/presentationml/2006/main">
  <p:tag name="KSO_WM_FIGMA_LIMIT" val=""/>
  <p:tag name="KSO_WM_FIGMA_SLIDE_GROUP" val="28"/>
  <p:tag name="KSO_WM_SLIDE_TYPE" val="text"/>
  <p:tag name="KSO_WM_TEMPLATE_SUBCATEGORY" val="29"/>
  <p:tag name="KSO_WM_TEMPLATE_FIGMA_ID" val="d6d3f39df28908b5"/>
</p:tagLst>
</file>

<file path=ppt/tags/tag20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09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d6d3f39df28908b5"/>
</p:tagLst>
</file>

<file path=ppt/tags/tag21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2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10/e7419be1-00b0-4845-958f-a1c946659862.jpg?Expires=1792042062&amp;AWSAccessKeyId=AKLT9NSy7kh8TIS1UzNqLRY2&amp;Signature=%2FuOtejaGaUsj4TCXNU3kXDnexJE%3D&quot;}*auto_ai_ai_*1760506042187_55.139_429c6e526f7f-slide-13"/>
</p:tagLst>
</file>

<file path=ppt/tags/tag21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8.xml><?xml version="1.0" encoding="utf-8"?>
<p:tagLst xmlns:p="http://schemas.openxmlformats.org/presentationml/2006/main">
  <p:tag name="KSO_WM_FIGMA_LIMIT" val=""/>
  <p:tag name="KSO_WM_FIGMA_SLIDE_GROUP" val="59"/>
  <p:tag name="KSO_WM_SLIDE_TYPE" val="text"/>
  <p:tag name="KSO_WM_TEMPLATE_SUBCATEGORY" val="29"/>
  <p:tag name="KSO_WM_TEMPLATE_FIGMA_ID" val="d6d3f39df28908b5"/>
</p:tagLst>
</file>

<file path=ppt/tags/tag21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21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10/4db8b051-b189-438f-a7fa-3fe97d516dd4.jpg?Expires=1792042062&amp;AWSAccessKeyId=AKLT9NSy7kh8TIS1UzNqLRY2&amp;Signature=4saTWXTHsdAzV7zn%2FaXNVcveH0k%3D&quot;}*auto_ai_ai_*1760506042187_55.139_429c6e526f7f-slide-14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1.xml><?xml version="1.0" encoding="utf-8"?>
<p:tagLst xmlns:p="http://schemas.openxmlformats.org/presentationml/2006/main">
  <p:tag name="KSO_WM_FIGMA_LIMIT" val=""/>
  <p:tag name="KSO_WM_FIGMA_SLIDE_GROUP" val="40"/>
  <p:tag name="KSO_WM_SLIDE_TYPE" val="text"/>
  <p:tag name="KSO_WM_TEMPLATE_SUBCATEGORY" val="29"/>
  <p:tag name="KSO_WM_TEMPLATE_FIGMA_ID" val="d6d3f39df28908b5"/>
</p:tagLst>
</file>

<file path=ppt/tags/tag23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3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34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d6d3f39df28908b5"/>
</p:tagLst>
</file>

<file path=ppt/tags/tag23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6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10/7077420b-614b-4ee8-a05a-135177c707ea.jpg?Expires=1792042064&amp;AWSAccessKeyId=AKLT9NSy7kh8TIS1UzNqLRY2&amp;Signature=UGIrF7Yv96h4YSUKEWUnlLvbz7E%3D&quot;}*auto_ai_ai_*1760506042187_55.139_429c6e526f7f-slide-16"/>
</p:tagLst>
</file>

<file path=ppt/tags/tag23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4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FIGMA_LIMIT" val=""/>
  <p:tag name="KSO_WM_FIGMA_SLIDE_GROUP" val="49"/>
  <p:tag name="KSO_WM_SLIDE_TYPE" val="text"/>
  <p:tag name="KSO_WM_TEMPLATE_SUBCATEGORY" val="29"/>
  <p:tag name="KSO_WM_TEMPLATE_FIGMA_ID" val="d6d3f39df28908b5"/>
</p:tagLst>
</file>

<file path=ppt/tags/tag25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2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2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10/194ea0bb-3f50-4e09-a852-d7e5359ecceb.jpg?Expires=1792042063&amp;AWSAccessKeyId=AKLT9NSy7kh8TIS1UzNqLRY2&amp;Signature=9S3nySIGvzQ5IDJUZKnyRgBDlyc%3D&quot;}*auto_ai_ai_*1760506042187_55.139_429c6e526f7f-slide-17"/>
</p:tagLst>
</file>

<file path=ppt/tags/tag263.xml><?xml version="1.0" encoding="utf-8"?>
<p:tagLst xmlns:p="http://schemas.openxmlformats.org/presentationml/2006/main">
  <p:tag name="KSO_WM_FIGMA_LIMIT" val=""/>
  <p:tag name="KSO_WM_FIGMA_SLIDE_GROUP" val="55"/>
  <p:tag name="KSO_WM_SLIDE_TYPE" val="text"/>
  <p:tag name="KSO_WM_TEMPLATE_SUBCATEGORY" val="29"/>
  <p:tag name="KSO_WM_TEMPLATE_FIGMA_ID" val="d6d3f39df28908b5"/>
</p:tagLst>
</file>

<file path=ppt/tags/tag26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6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6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d6d3f39df28908b5"/>
</p:tagLst>
</file>

<file path=ppt/tags/tag26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6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211237182612&quot;}*auto_galley_ai_*1760506042187_55.139_429c6e526f7f-slide-19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594052780&quot;}*auto_galley_ai_*1760506042187_55.139_429c6e526f7f-slide-19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605152723&quot;}*auto_galley_ai_*1760506042187_55.139_429c6e526f7f-slide-19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SHAPE_GUID" val="generate_slide_ai*{&quot;ai_type&quot;:&quot;generate_ppt&quot;,&quot;id&quot;:&quot;VCG41N1139595032&quot;}*auto_galley_ai_*1760506042187_55.139_429c6e526f7f-slide-19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85.xml><?xml version="1.0" encoding="utf-8"?>
<p:tagLst xmlns:p="http://schemas.openxmlformats.org/presentationml/2006/main">
  <p:tag name="KSO_WM_FIGMA_LIMIT" val=""/>
  <p:tag name="KSO_WM_FIGMA_SLIDE_GROUP" val="36"/>
  <p:tag name="KSO_WM_SLIDE_TYPE" val="text"/>
  <p:tag name="KSO_WM_TEMPLATE_SUBCATEGORY" val="29"/>
  <p:tag name="KSO_WM_TEMPLATE_FIGMA_ID" val="d6d3f39df28908b5"/>
</p:tagLst>
</file>

<file path=ppt/tags/tag28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8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692365806&quot;}*auto_galley_ai_*1760506042187_55.139_429c6e526f7f-slide-20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211287131285&quot;}*auto_galley_ai_*1760506042187_55.139_429c6e526f7f-slide-20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301180600&quot;}*auto_galley_ai_*1760506042187_55.139_429c6e526f7f-slide-20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FIGMA_LIMIT" val=""/>
  <p:tag name="KSO_WM_FIGMA_SLIDE_GROUP" val="2"/>
  <p:tag name="KSO_WM_SLIDE_TYPE" val="text"/>
  <p:tag name="KSO_WM_TEMPLATE_SUBCATEGORY" val="29"/>
  <p:tag name="KSO_WM_TEMPLATE_FIGMA_ID" val="d6d3f39df28908b5"/>
</p:tagLst>
</file>

<file path=ppt/tags/tag30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02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03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d6d3f39df28908b5"/>
</p:tagLst>
</file>

<file path=ppt/tags/tag30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0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x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x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22.xml><?xml version="1.0" encoding="utf-8"?>
<p:tagLst xmlns:p="http://schemas.openxmlformats.org/presentationml/2006/main">
  <p:tag name="KSO_WM_FIGMA_LIMIT" val=""/>
  <p:tag name="KSO_WM_FIGMA_SLIDE_GROUP" val="37"/>
  <p:tag name="KSO_WM_SLIDE_TYPE" val="text"/>
  <p:tag name="KSO_WM_TEMPLATE_SUBCATEGORY" val="29"/>
  <p:tag name="KSO_WM_TEMPLATE_FIGMA_ID" val="d6d3f39df28908b5"/>
</p:tagLst>
</file>

<file path=ppt/tags/tag32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"/>
  <p:tag name="KSO_WM_UNIT_TEXT_TYPE" val="1"/>
  <p:tag name="KSO_WM_UNIT_TYPE" val="l_h_a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33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211428004373&quot;}*auto_galley_ai_*1760506042187_55.139_429c6e526f7f-slide-23"/>
</p:tagLst>
</file>

<file path=ppt/tags/tag33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35.xml><?xml version="1.0" encoding="utf-8"?>
<p:tagLst xmlns:p="http://schemas.openxmlformats.org/presentationml/2006/main">
  <p:tag name="KSO_WM_FIGMA_LIMIT" val=""/>
  <p:tag name="KSO_WM_FIGMA_SLIDE_GROUP" val="6"/>
  <p:tag name="KSO_WM_SLIDE_TYPE" val="text"/>
  <p:tag name="KSO_WM_TEMPLATE_SUBCATEGORY" val="29"/>
  <p:tag name="KSO_WM_TEMPLATE_FIGMA_ID" val="d6d3f39df28908b5"/>
</p:tagLst>
</file>

<file path=ppt/tags/tag33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37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38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d6d3f39df28908b5"/>
</p:tagLst>
</file>

<file path=ppt/tags/tag33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10/1fdb009c-fc3a-438f-9764-518beca6bdf3.jpg?Expires=1792042068&amp;AWSAccessKeyId=AKLT9NSy7kh8TIS1UzNqLRY2&amp;Signature=NfgPQHbLhA5s79vm3%2Fqe%2Bhdk%2FcA%3D&quot;}*auto_ai_ai_*1760506042187_55.139_429c6e526f7f-slide-25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http://zh-ai-group.ks3-cn-beijing-internal.ksyun.com/image_generate/image_process/production/202510/992d613d-0ac5-45ac-a16e-977edc8e1efa.jpg?Expires=1792042067&amp;AWSAccessKeyId=AKLT9NSy7kh8TIS1UzNqLRY2&amp;Signature=9e6Ywau4aCr5VbRl8K5DeyItjLo%3D&quot;}*auto_ai_ai_*1760506042187_55.139_429c6e526f7f-slide-25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10/fd6b9ee0-1fe1-491e-92d1-a44d86c8d5d5.jpg?Expires=1792042068&amp;AWSAccessKeyId=AKLT9NSy7kh8TIS1UzNqLRY2&amp;Signature=oej%2FN4EszPYZoB4W3H9r%2FWJtLDw%3D&quot;}*auto_ai_ai_*1760506042187_55.139_429c6e526f7f-slide-25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SHAPE_GUID" val="generate_slide_ai*{&quot;ai_type&quot;:&quot;generate_ppt&quot;,&quot;id&quot;:&quot;http://zh-ai-group.ks3-cn-beijing-internal.ksyun.com/image_generate/image_process/production/202510/8f7701e5-164f-4b70-b6dd-0997772384dc.jpg?Expires=1792042068&amp;AWSAccessKeyId=AKLT9NSy7kh8TIS1UzNqLRY2&amp;Signature=sdzgNRZbmBh4FjU8Y63WZ4J2KhE%3D&quot;}*auto_ai_ai_*1760506042187_55.139_429c6e526f7f-slide-25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53.xml><?xml version="1.0" encoding="utf-8"?>
<p:tagLst xmlns:p="http://schemas.openxmlformats.org/presentationml/2006/main">
  <p:tag name="KSO_WM_FIGMA_LIMIT" val=""/>
  <p:tag name="KSO_WM_FIGMA_SLIDE_GROUP" val="32"/>
  <p:tag name="KSO_WM_SLIDE_TYPE" val="text"/>
  <p:tag name="KSO_WM_TEMPLATE_SUBCATEGORY" val="29"/>
  <p:tag name="KSO_WM_TEMPLATE_FIGMA_ID" val="d6d3f39df28908b5"/>
</p:tagLst>
</file>

<file path=ppt/tags/tag35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5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343808863&quot;}*auto_galley_ai_*1760506042187_55.139_429c6e526f7f-slide-26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934434330&quot;}*auto_galley_ai_*1760506042187_55.139_429c6e526f7f-slide-26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276636552&quot;}*auto_galley_ai_*1760506042187_55.139_429c6e526f7f-slide-26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6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68.xml><?xml version="1.0" encoding="utf-8"?>
<p:tagLst xmlns:p="http://schemas.openxmlformats.org/presentationml/2006/main">
  <p:tag name="KSO_WM_FIGMA_LIMIT" val=""/>
  <p:tag name="KSO_WM_FIGMA_SLIDE_GROUP" val="46"/>
  <p:tag name="KSO_WM_SLIDE_TYPE" val="text"/>
  <p:tag name="KSO_WM_TEMPLATE_SUBCATEGORY" val="29"/>
  <p:tag name="KSO_WM_TEMPLATE_FIGMA_ID" val="d6d3f39df28908b5"/>
</p:tagLst>
</file>

<file path=ppt/tags/tag36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71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d6d3f39df28908b5"/>
</p:tagLst>
</file>

<file path=ppt/tags/tag372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7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7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41N1343808857&quot;}*auto_galley_ai_*1760506042187_55.139_429c6e526f7f-slide-28"/>
</p:tagLst>
</file>

<file path=ppt/tags/tag379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d6d3f39df28908b5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8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8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SUBTYPE" val="d"/>
  <p:tag name="KSO_WM_UNIT_TYPE" val="l_h_i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SUBTYPE" val="d"/>
  <p:tag name="KSO_WM_UNIT_TYPE" val="l_h_i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SUBTYPE" val="d"/>
  <p:tag name="KSO_WM_UNIT_TYPE" val="l_h_i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95.xml><?xml version="1.0" encoding="utf-8"?>
<p:tagLst xmlns:p="http://schemas.openxmlformats.org/presentationml/2006/main">
  <p:tag name="KSO_WM_FIGMA_LIMIT" val=""/>
  <p:tag name="KSO_WM_FIGMA_SLIDE_GROUP" val="25"/>
  <p:tag name="KSO_WM_SLIDE_TYPE" val="text"/>
  <p:tag name="KSO_WM_TEMPLATE_SUBCATEGORY" val="29"/>
  <p:tag name="KSO_WM_TEMPLATE_FIGMA_ID" val="d6d3f39df28908b5"/>
</p:tagLst>
</file>

<file path=ppt/tags/tag39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97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98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d6d3f39df28908b5"/>
</p:tagLst>
</file>

<file path=ppt/tags/tag39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0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0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408.xml><?xml version="1.0" encoding="utf-8"?>
<p:tagLst xmlns:p="http://schemas.openxmlformats.org/presentationml/2006/main">
  <p:tag name="KSO_WM_FIGMA_LIMIT" val=""/>
  <p:tag name="KSO_WM_FIGMA_SLIDE_GROUP" val="33"/>
  <p:tag name="KSO_WM_SLIDE_TYPE" val="text"/>
  <p:tag name="KSO_WM_TEMPLATE_SUBCATEGORY" val="29"/>
  <p:tag name="KSO_WM_TEMPLATE_FIGMA_ID" val="d6d3f39df28908b5"/>
</p:tagLst>
</file>

<file path=ppt/tags/tag40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41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x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42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x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27.xml><?xml version="1.0" encoding="utf-8"?>
<p:tagLst xmlns:p="http://schemas.openxmlformats.org/presentationml/2006/main">
  <p:tag name="KSO_WM_FIGMA_LIMIT" val=""/>
  <p:tag name="KSO_WM_FIGMA_SLIDE_GROUP" val="3"/>
  <p:tag name="KSO_WM_SLIDE_TYPE" val="text"/>
  <p:tag name="KSO_WM_TEMPLATE_SUBCATEGORY" val="29"/>
  <p:tag name="KSO_WM_TEMPLATE_FIGMA_ID" val="d6d3f39df28908b5"/>
</p:tagLst>
</file>

<file path=ppt/tags/tag42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42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TYPE" val="l_h_i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435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TYPE" val="l_h_i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3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43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441.xml><?xml version="1.0" encoding="utf-8"?>
<p:tagLst xmlns:p="http://schemas.openxmlformats.org/presentationml/2006/main">
  <p:tag name="KSO_WM_FIGMA_LIMIT" val=""/>
  <p:tag name="KSO_WM_FIGMA_SLIDE_GROUP" val="52"/>
  <p:tag name="KSO_WM_SLIDE_TYPE" val="text"/>
  <p:tag name="KSO_WM_TEMPLATE_SUBCATEGORY" val="29"/>
  <p:tag name="KSO_WM_TEMPLATE_FIGMA_ID" val="d6d3f39df28908b5"/>
</p:tagLst>
</file>

<file path=ppt/tags/tag44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44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TYPE" val="l_h_i"/>
</p:tagLst>
</file>

<file path=ppt/tags/tag44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44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449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TYPE" val="l_h_i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x"/>
</p:tagLst>
</file>

<file path=ppt/tags/tag45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5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454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TYPE" val="l_h_i"/>
</p:tagLst>
</file>

<file path=ppt/tags/tag45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458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UNIT_INDEX" val="1_4_2"/>
  <p:tag name="KSO_WM_UNIT_TYPE" val="l_h_i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x"/>
</p:tagLst>
</file>

<file path=ppt/tags/tag46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6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46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464.xml><?xml version="1.0" encoding="utf-8"?>
<p:tagLst xmlns:p="http://schemas.openxmlformats.org/presentationml/2006/main">
  <p:tag name="KSO_WM_FIGMA_LIMIT" val=""/>
  <p:tag name="KSO_WM_FIGMA_SLIDE_GROUP" val="30"/>
  <p:tag name="KSO_WM_SLIDE_TYPE" val="text"/>
  <p:tag name="KSO_WM_TEMPLATE_SUBCATEGORY" val="29"/>
  <p:tag name="KSO_WM_TEMPLATE_FIGMA_ID" val="d6d3f39df28908b5"/>
</p:tagLst>
</file>

<file path=ppt/tags/tag465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46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467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EMPLATE_FIGMA_ID" val="d6d3f39df28908b5"/>
</p:tagLst>
</file>

<file path=ppt/tags/tag468.xml><?xml version="1.0" encoding="utf-8"?>
<p:tagLst xmlns:p="http://schemas.openxmlformats.org/presentationml/2006/main">
  <p:tag name="KSO_WM_PRESENTATION_SOURCE" val="WPPAIGeneratePPT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6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</p:tagLst>
</file>

<file path=ppt/tags/tag74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7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6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77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EMPLATE_FIGMA_ID" val="d6d3f39df28908b5"/>
</p:tagLst>
</file>

<file path=ppt/tags/tag78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7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80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SLIDE_FIGMA_DIAGRAM" val="1"/>
</p:tagLst>
</file>

<file path=ppt/tags/tag81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</p:tagLst>
</file>

<file path=ppt/tags/tag82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标题内容"/>
  <p:tag name="KSO_WM_UNIT_TEXT_TYPE" val="1"/>
  <p:tag name="KSO_WM_UNIT_TYPE" val="l_h_a"/>
  <p:tag name="KSO_WM_SLIDE_FIGMA_DIAGRAM" val="1"/>
</p:tagLst>
</file>

<file path=ppt/tags/tag83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SLIDE_FIGMA_DIAGRAM" val="1"/>
</p:tagLst>
</file>

<file path=ppt/tags/tag84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</p:tagLst>
</file>

<file path=ppt/tags/tag85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标题内容"/>
  <p:tag name="KSO_WM_UNIT_TEXT_TYPE" val="1"/>
  <p:tag name="KSO_WM_UNIT_TYPE" val="l_h_a"/>
  <p:tag name="KSO_WM_SLIDE_FIGMA_DIAGRAM" val="1"/>
</p:tagLst>
</file>

<file path=ppt/tags/tag86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SLIDE_FIGMA_DIAGRAM" val="1"/>
</p:tagLst>
</file>

<file path=ppt/tags/tag87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</p:tagLst>
</file>

<file path=ppt/tags/tag88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标题内容"/>
  <p:tag name="KSO_WM_UNIT_TEXT_TYPE" val="1"/>
  <p:tag name="KSO_WM_UNIT_TYPE" val="l_h_a"/>
  <p:tag name="KSO_WM_SLIDE_FIGMA_DIAGRAM" val="1"/>
</p:tagLst>
</file>

<file path=ppt/tags/tag89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SUBTYPE" val="d"/>
  <p:tag name="KSO_WM_UNIT_TYPE" val="l_h_i"/>
  <p:tag name="KSO_WM_SLIDE_FIGMA_DIAGRAM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DIAGRAM_GROUP_CODE" val="1"/>
  <p:tag name="KSO_WM_UNIT_INDEX" val="1_4_2"/>
  <p:tag name="KSO_WM_UNIT_TYPE" val="l_h_i"/>
  <p:tag name="KSO_WM_SLIDE_FIGMA_DIAGRAM" val="1"/>
</p:tagLst>
</file>

<file path=ppt/tags/tag91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PRESET_TEXT" val="单击此处添加标题内容"/>
  <p:tag name="KSO_WM_UNIT_TEXT_TYPE" val="1"/>
  <p:tag name="KSO_WM_UNIT_TYPE" val="l_h_a"/>
  <p:tag name="KSO_WM_SLIDE_FIGMA_DIAGRAM" val="1"/>
</p:tagLst>
</file>

<file path=ppt/tags/tag92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SUBTYPE" val="d"/>
  <p:tag name="KSO_WM_UNIT_TYPE" val="l_h_i"/>
  <p:tag name="KSO_WM_SLIDE_FIGMA_DIAGRAM" val="1"/>
</p:tagLst>
</file>

<file path=ppt/tags/tag93.xml><?xml version="1.0" encoding="utf-8"?>
<p:tagLst xmlns:p="http://schemas.openxmlformats.org/presentationml/2006/main">
  <p:tag name="KSO_WM_BEAUTIFY_FLAG" val="#wm#"/>
  <p:tag name="KSO_WM_DIAGRAM_GROUP_CODE" val="1"/>
  <p:tag name="KSO_WM_UNIT_INDEX" val="1_5_2"/>
  <p:tag name="KSO_WM_UNIT_TYPE" val="l_h_i"/>
  <p:tag name="KSO_WM_SLIDE_FIGMA_DIAGRAM" val="1"/>
</p:tagLst>
</file>

<file path=ppt/tags/tag94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PRESET_TEXT" val="单击此处添加标题内容"/>
  <p:tag name="KSO_WM_UNIT_TEXT_TYPE" val="1"/>
  <p:tag name="KSO_WM_UNIT_TYPE" val="l_h_a"/>
  <p:tag name="KSO_WM_SLIDE_FIGMA_DIAGRAM" val="1"/>
</p:tagLst>
</file>

<file path=ppt/tags/tag95.xml><?xml version="1.0" encoding="utf-8"?>
<p:tagLst xmlns:p="http://schemas.openxmlformats.org/presentationml/2006/main">
  <p:tag name="KSO_WM_FIGMA_LIMIT" val=""/>
  <p:tag name="KSO_WM_FIGMA_SLIDE_GROUP" val="2"/>
  <p:tag name="KSO_WM_SLIDE_TYPE" val="contents"/>
  <p:tag name="KSO_WM_TEMPLATE_SUBCATEGORY" val="29"/>
  <p:tag name="KSO_WM_TEMPLATE_FIGMA_ID" val="d6d3f39df28908b5"/>
</p:tagLst>
</file>

<file path=ppt/tags/tag96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9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98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</p:tagLst>
</file>

<file path=ppt/tags/tag99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SLIDE_FIGMA_DIAGRAM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IT科技风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0B5EE"/>
      </a:accent1>
      <a:accent2>
        <a:srgbClr val="BB72FB"/>
      </a:accent2>
      <a:accent3>
        <a:srgbClr val="7280FB"/>
      </a:accent3>
      <a:accent4>
        <a:srgbClr val="2F56C8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3505</Words>
  <Application>WPS 演示</Application>
  <PresentationFormat>宽屏</PresentationFormat>
  <Paragraphs>424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Arial</vt:lpstr>
      <vt:lpstr>宋体</vt:lpstr>
      <vt:lpstr>Wingdings</vt:lpstr>
      <vt:lpstr>Arial Unicode MS</vt:lpstr>
      <vt:lpstr>Calibri</vt:lpstr>
      <vt:lpstr>微软雅黑</vt:lpstr>
      <vt:lpstr>Wingdings</vt:lpstr>
      <vt:lpstr>Microsoft YaHei UI</vt:lpstr>
      <vt:lpstr>WPS</vt:lpstr>
      <vt:lpstr>蓝色IT科技风主题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钱钱</cp:lastModifiedBy>
  <cp:revision>3</cp:revision>
  <dcterms:created xsi:type="dcterms:W3CDTF">2023-08-09T12:44:00Z</dcterms:created>
  <dcterms:modified xsi:type="dcterms:W3CDTF">2025-10-15T05:29:16Z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